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9"/>
  </p:notesMasterIdLst>
  <p:sldIdLst>
    <p:sldId id="256" r:id="rId2"/>
    <p:sldId id="307" r:id="rId3"/>
    <p:sldId id="317" r:id="rId4"/>
    <p:sldId id="318" r:id="rId5"/>
    <p:sldId id="319" r:id="rId6"/>
    <p:sldId id="304" r:id="rId7"/>
    <p:sldId id="305" r:id="rId8"/>
    <p:sldId id="323" r:id="rId9"/>
    <p:sldId id="295" r:id="rId10"/>
    <p:sldId id="296" r:id="rId11"/>
    <p:sldId id="298" r:id="rId12"/>
    <p:sldId id="306" r:id="rId13"/>
    <p:sldId id="324" r:id="rId14"/>
    <p:sldId id="325" r:id="rId15"/>
    <p:sldId id="322" r:id="rId16"/>
    <p:sldId id="316" r:id="rId17"/>
    <p:sldId id="26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1865" autoAdjust="0"/>
  </p:normalViewPr>
  <p:slideViewPr>
    <p:cSldViewPr>
      <p:cViewPr varScale="1">
        <p:scale>
          <a:sx n="79" d="100"/>
          <a:sy n="79" d="100"/>
        </p:scale>
        <p:origin x="157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123435-9B89-45D2-9836-86E49B406B2E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6A408D-3B67-4C4E-AFD0-D74FF7479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3588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xfrm>
            <a:off x="685800" y="4344988"/>
            <a:ext cx="5486400" cy="4114800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679AA-C131-46FA-B165-3E5521CF7E98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D4870-3260-4D49-984D-1238E822F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EBABC-83E6-4D35-BBB9-B12FBF134F11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41E04-7DAE-45CB-ACF7-58E972EB7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6964" y="274638"/>
            <a:ext cx="8230073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6964" y="1600200"/>
            <a:ext cx="4038349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7107" y="1600200"/>
            <a:ext cx="403993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6964" y="3938589"/>
            <a:ext cx="4038349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7107" y="3938589"/>
            <a:ext cx="403993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1B722-EA1F-4FC5-B872-9DBBDDEDD4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E090C-71F6-4BC9-80E4-1324604FEADC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6C516-77A1-427A-9D31-6C701ADE3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43000" y="731838"/>
            <a:ext cx="6400800" cy="166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43000" y="2544763"/>
            <a:ext cx="6400800" cy="16621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28BA-3321-42CF-A495-8B39853051DB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144F6-BD1A-4150-9FDA-64F281034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8CBD0-7883-4533-8ACF-CD541E5A752C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6F83-98E2-4F7D-B4BF-B4CC258F80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E46BC-2237-416F-A5C7-EF914B0BF82F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C2B0E-53F9-446A-B0BE-41F63AB13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2D50D-5E8A-4432-8FDA-14A3EB3EDEE1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67F82-0C89-443E-A9D2-1B727A3466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AFE1E-8952-4C65-9667-1F06FB541098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B19A3-1579-43C9-BEE4-A456E0B95B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C8CF7-A455-4FC2-B022-02641DFA0E43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4FB85-D643-4992-877D-2E7996FBC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F111-0814-4768-AEC0-56621B51683A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12E9F-B573-46A7-8A3B-3B4855D60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DCAC6-A7D4-42CE-9187-242CD5EEDD08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BC49E-52B2-4923-9F2D-CD31B7CEC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BD2D2-7FF2-4D2C-969A-4CE899DC0B7B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16D2-EED3-4319-A9FE-0417839A4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2613A8-5C81-461D-B4C0-39DA816E47AB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9F604C-D237-4A98-8798-F28BCE745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8" r:id="rId8"/>
    <p:sldLayoutId id="2147483683" r:id="rId9"/>
    <p:sldLayoutId id="2147483684" r:id="rId10"/>
    <p:sldLayoutId id="2147483689" r:id="rId11"/>
    <p:sldLayoutId id="2147483685" r:id="rId12"/>
    <p:sldLayoutId id="2147483686" r:id="rId13"/>
  </p:sldLayoutIdLst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38" y="1844675"/>
            <a:ext cx="6400800" cy="2880469"/>
          </a:xfrm>
        </p:spPr>
        <p:txBody>
          <a:bodyPr>
            <a:normAutofit fontScale="92500"/>
          </a:bodyPr>
          <a:lstStyle/>
          <a:p>
            <a:pPr algn="ctr" eaLnBrk="1" hangingPunct="1">
              <a:lnSpc>
                <a:spcPct val="70000"/>
              </a:lnSpc>
              <a:spcAft>
                <a:spcPct val="0"/>
              </a:spcAft>
            </a:pPr>
            <a:r>
              <a:rPr lang="ru-RU" altLang="ru-RU" sz="4800" b="1" dirty="0">
                <a:latin typeface="Times New Roman" pitchFamily="18" charset="0"/>
              </a:rPr>
              <a:t>сельского поселения  «Село Заречье»                     </a:t>
            </a:r>
          </a:p>
          <a:p>
            <a:pPr algn="ctr" eaLnBrk="1" hangingPunct="1">
              <a:lnSpc>
                <a:spcPct val="70000"/>
              </a:lnSpc>
              <a:spcAft>
                <a:spcPct val="0"/>
              </a:spcAft>
            </a:pPr>
            <a:r>
              <a:rPr lang="ru-RU" altLang="ru-RU" sz="4800" b="1" dirty="0">
                <a:latin typeface="Times New Roman" pitchFamily="18" charset="0"/>
              </a:rPr>
              <a:t>на 2024</a:t>
            </a:r>
          </a:p>
          <a:p>
            <a:pPr algn="ctr" eaLnBrk="1" hangingPunct="1">
              <a:lnSpc>
                <a:spcPct val="70000"/>
              </a:lnSpc>
              <a:spcAft>
                <a:spcPct val="0"/>
              </a:spcAft>
            </a:pPr>
            <a:r>
              <a:rPr lang="ru-RU" altLang="ru-RU" sz="4800" b="1" dirty="0">
                <a:latin typeface="Times New Roman" pitchFamily="18" charset="0"/>
              </a:rPr>
              <a:t>год и плановый период 2025 и 20</a:t>
            </a:r>
            <a:r>
              <a:rPr lang="en-US" altLang="ru-RU" sz="4800" b="1" dirty="0">
                <a:latin typeface="Times New Roman" pitchFamily="18" charset="0"/>
              </a:rPr>
              <a:t>2</a:t>
            </a:r>
            <a:r>
              <a:rPr lang="ru-RU" altLang="ru-RU" sz="4800" b="1" dirty="0">
                <a:latin typeface="Times New Roman" pitchFamily="18" charset="0"/>
              </a:rPr>
              <a:t>6 годов»</a:t>
            </a:r>
          </a:p>
          <a:p>
            <a:pPr eaLnBrk="1" hangingPunct="1">
              <a:lnSpc>
                <a:spcPct val="80000"/>
              </a:lnSpc>
            </a:pPr>
            <a:endParaRPr lang="ru-RU" sz="4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08720"/>
            <a:ext cx="842493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Бюджет для граждан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116633"/>
            <a:ext cx="7886700" cy="824661"/>
          </a:xfrm>
        </p:spPr>
        <p:txBody>
          <a:bodyPr>
            <a:scene3d>
              <a:camera prst="orthographicFront"/>
              <a:lightRig rig="threePt" dir="t"/>
            </a:scene3d>
            <a:sp3d prstMaterial="dkEdge">
              <a:bevelT w="0" h="0"/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dirty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</a:p>
        </p:txBody>
      </p:sp>
      <p:sp>
        <p:nvSpPr>
          <p:cNvPr id="15" name="Блок-схема: объединение 14"/>
          <p:cNvSpPr/>
          <p:nvPr/>
        </p:nvSpPr>
        <p:spPr>
          <a:xfrm rot="14456405">
            <a:off x="6027583" y="2786875"/>
            <a:ext cx="3205608" cy="2713199"/>
          </a:xfrm>
          <a:prstGeom prst="flowChartMerge">
            <a:avLst/>
          </a:prstGeom>
          <a:solidFill>
            <a:srgbClr val="FF66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252000" tIns="612000" rIns="0" bIns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Arial" charset="0"/>
              </a:rPr>
              <a:t>Земельный налог  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Arial" charset="0"/>
              </a:rPr>
              <a:t>2024 -549,0 </a:t>
            </a:r>
            <a:r>
              <a:rPr lang="ru-RU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Arial" charset="0"/>
              </a:rPr>
              <a:t>2025-526,0 </a:t>
            </a:r>
            <a:r>
              <a:rPr lang="ru-RU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Arial" charset="0"/>
              </a:rPr>
              <a:t>2026- 526 </a:t>
            </a:r>
            <a:r>
              <a:rPr lang="ru-RU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.</a:t>
            </a:r>
          </a:p>
        </p:txBody>
      </p:sp>
      <p:sp>
        <p:nvSpPr>
          <p:cNvPr id="21" name="Овал 20"/>
          <p:cNvSpPr/>
          <p:nvPr/>
        </p:nvSpPr>
        <p:spPr>
          <a:xfrm>
            <a:off x="3312503" y="3239472"/>
            <a:ext cx="2388051" cy="1033964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2024 – 1086,7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2025 – 964,5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2026 – 967,9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</p:txBody>
      </p:sp>
      <p:sp>
        <p:nvSpPr>
          <p:cNvPr id="13" name="Блок-схема: объединение 12"/>
          <p:cNvSpPr/>
          <p:nvPr/>
        </p:nvSpPr>
        <p:spPr>
          <a:xfrm>
            <a:off x="2555875" y="620713"/>
            <a:ext cx="3914775" cy="2574925"/>
          </a:xfrm>
          <a:prstGeom prst="flowChartMerge">
            <a:avLst/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1002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Налог на доходы физических лиц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2024 – 37,7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2025 – 38,5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2026 – 41,9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grpSp>
        <p:nvGrpSpPr>
          <p:cNvPr id="22" name="Блок-схема: объединение 21"/>
          <p:cNvGrpSpPr>
            <a:grpSpLocks/>
          </p:cNvGrpSpPr>
          <p:nvPr/>
        </p:nvGrpSpPr>
        <p:grpSpPr bwMode="auto">
          <a:xfrm rot="10800000">
            <a:off x="0" y="2924175"/>
            <a:ext cx="3600450" cy="3313113"/>
            <a:chOff x="288" y="415"/>
            <a:chExt cx="2120" cy="1908"/>
          </a:xfrm>
        </p:grpSpPr>
        <p:pic>
          <p:nvPicPr>
            <p:cNvPr id="37900" name="Блок-схема: объединение 2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415"/>
              <a:ext cx="2120" cy="1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901" name="Text Box 13"/>
            <p:cNvSpPr>
              <a:spLocks noChangeArrowheads="1"/>
            </p:cNvSpPr>
            <p:nvPr/>
          </p:nvSpPr>
          <p:spPr bwMode="auto">
            <a:xfrm rot="-3445345">
              <a:off x="738" y="1125"/>
              <a:ext cx="1057" cy="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0000" bIns="72000" anchor="ctr"/>
            <a:lstStyle/>
            <a:p>
              <a:pPr algn="ctr"/>
              <a:r>
                <a:rPr lang="ru-RU"/>
                <a:t>	</a:t>
              </a:r>
            </a:p>
          </p:txBody>
        </p:sp>
      </p:grpSp>
      <p:sp>
        <p:nvSpPr>
          <p:cNvPr id="37898" name="Text Box 16"/>
          <p:cNvSpPr txBox="1">
            <a:spLocks noChangeArrowheads="1"/>
          </p:cNvSpPr>
          <p:nvPr/>
        </p:nvSpPr>
        <p:spPr bwMode="auto">
          <a:xfrm>
            <a:off x="611188" y="3141663"/>
            <a:ext cx="22320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Налог, взимаемый в связи с применением упрощенной системы налогообложения</a:t>
            </a:r>
          </a:p>
          <a:p>
            <a:r>
              <a:rPr lang="ru-RU" dirty="0"/>
              <a:t>2024– 200,0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  <a:p>
            <a:r>
              <a:rPr lang="ru-RU" dirty="0"/>
              <a:t>2025 – 200,0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  <a:p>
            <a:r>
              <a:rPr lang="ru-RU" dirty="0"/>
              <a:t>2026 – 200,0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</p:txBody>
      </p:sp>
      <p:sp>
        <p:nvSpPr>
          <p:cNvPr id="37899" name="AutoShape 17"/>
          <p:cNvSpPr>
            <a:spLocks noChangeArrowheads="1"/>
          </p:cNvSpPr>
          <p:nvPr/>
        </p:nvSpPr>
        <p:spPr bwMode="auto">
          <a:xfrm>
            <a:off x="2627313" y="4365625"/>
            <a:ext cx="3146425" cy="2203450"/>
          </a:xfrm>
          <a:prstGeom prst="triangle">
            <a:avLst>
              <a:gd name="adj" fmla="val 50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Налоги на имущество</a:t>
            </a:r>
          </a:p>
          <a:p>
            <a:pPr algn="ctr"/>
            <a:r>
              <a:rPr lang="ru-RU" dirty="0"/>
              <a:t> физических лиц</a:t>
            </a:r>
          </a:p>
          <a:p>
            <a:pPr algn="ctr"/>
            <a:r>
              <a:rPr lang="ru-RU" dirty="0"/>
              <a:t> 2024 – 200,0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  <a:p>
            <a:pPr algn="ctr"/>
            <a:r>
              <a:rPr lang="ru-RU" dirty="0"/>
              <a:t>2025 – 200,0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  <a:p>
            <a:pPr algn="ctr"/>
            <a:r>
              <a:rPr lang="ru-RU" dirty="0"/>
              <a:t>2026 – 200,0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7538" y="48941"/>
            <a:ext cx="7886700" cy="504056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dirty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извлечение 1"/>
          <p:cNvSpPr>
            <a:spLocks noChangeArrowheads="1"/>
          </p:cNvSpPr>
          <p:nvPr/>
        </p:nvSpPr>
        <p:spPr bwMode="auto">
          <a:xfrm rot="16200000" flipH="1">
            <a:off x="3387726" y="1733550"/>
            <a:ext cx="5759450" cy="3965575"/>
          </a:xfrm>
          <a:prstGeom prst="flowChartExtract">
            <a:avLst/>
          </a:prstGeom>
          <a:solidFill>
            <a:srgbClr val="FFC000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vert="eaVert" lIns="216000" tIns="108000" bIns="684000" anchor="ctr"/>
          <a:lstStyle/>
          <a:p>
            <a:pPr algn="ctr"/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3" name="Блок-схема: объединение 2"/>
          <p:cNvSpPr/>
          <p:nvPr/>
        </p:nvSpPr>
        <p:spPr>
          <a:xfrm rot="17382314">
            <a:off x="268288" y="1647825"/>
            <a:ext cx="4464050" cy="4248150"/>
          </a:xfrm>
          <a:prstGeom prst="flowChartMerge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 anchorCtr="1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Субвенции бюджетам поселений  на осуществление первичного воинского учета на территориях, где отсутствуют военные комиссариаты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– 179,4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– 197,7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 – 216,4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44491" y="2751520"/>
            <a:ext cx="2945794" cy="2378551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2024 -5534,9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2025– 5518,4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 – 5278,1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Блок-схема: объединение 8"/>
          <p:cNvSpPr/>
          <p:nvPr/>
        </p:nvSpPr>
        <p:spPr>
          <a:xfrm>
            <a:off x="1258888" y="620713"/>
            <a:ext cx="6265862" cy="1944687"/>
          </a:xfrm>
          <a:prstGeom prst="flowChartMerg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44000" bIns="0" anchor="ctr"/>
          <a:lstStyle/>
          <a:p>
            <a:pPr algn="ctr"/>
            <a:endParaRPr lang="ru-RU" sz="1600" dirty="0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Дотации на выравнивание бюджетной обеспеченности 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– 4561,7 тыс. рублей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– 4561,7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 – 4561,7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6084888" y="2636838"/>
            <a:ext cx="2159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Прочие межбюджетные трансферты, </a:t>
            </a:r>
          </a:p>
          <a:p>
            <a:r>
              <a:rPr lang="ru-RU" dirty="0"/>
              <a:t>передаваемые бюджетам поселений</a:t>
            </a:r>
          </a:p>
          <a:p>
            <a:r>
              <a:rPr lang="ru-RU" dirty="0"/>
              <a:t> 2024-2026 годы по 500,0 тыс. рублей</a:t>
            </a:r>
          </a:p>
        </p:txBody>
      </p:sp>
      <p:sp>
        <p:nvSpPr>
          <p:cNvPr id="5" name="Блок-схема: объединение 8"/>
          <p:cNvSpPr/>
          <p:nvPr/>
        </p:nvSpPr>
        <p:spPr>
          <a:xfrm>
            <a:off x="1258888" y="5157788"/>
            <a:ext cx="6265862" cy="1944687"/>
          </a:xfrm>
          <a:prstGeom prst="flowChartMerg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44000" bIns="0" anchor="ctr"/>
          <a:lstStyle/>
          <a:p>
            <a:pPr algn="ctr"/>
            <a:endParaRPr lang="ru-RU" sz="1600" dirty="0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– 293,8 тыс. рублей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– 258,9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2026– 0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>
          <a:xfrm>
            <a:off x="313003" y="298837"/>
            <a:ext cx="8467109" cy="556121"/>
          </a:xfrm>
          <a:solidFill>
            <a:srgbClr val="CCFFFF"/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Классификация расходов бюджета по разделам</a:t>
            </a:r>
          </a:p>
        </p:txBody>
      </p:sp>
      <p:pic>
        <p:nvPicPr>
          <p:cNvPr id="39938" name="Picture 7" descr="Физ-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981075"/>
            <a:ext cx="7175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Picture 9" descr="ЖК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0700" y="981075"/>
            <a:ext cx="719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12" descr="Культур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07000" y="981075"/>
            <a:ext cx="7223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14" descr="нац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79613" y="981075"/>
            <a:ext cx="6477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17" descr="Общегос-е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" y="981075"/>
            <a:ext cx="719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19" descr="Соц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40200" y="981075"/>
            <a:ext cx="7175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4" name="Line 20"/>
          <p:cNvSpPr>
            <a:spLocks noChangeShapeType="1"/>
          </p:cNvSpPr>
          <p:nvPr/>
        </p:nvSpPr>
        <p:spPr bwMode="auto">
          <a:xfrm>
            <a:off x="1476375" y="14843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5" name="Text Box 21"/>
          <p:cNvSpPr txBox="1">
            <a:spLocks noChangeArrowheads="1"/>
          </p:cNvSpPr>
          <p:nvPr/>
        </p:nvSpPr>
        <p:spPr bwMode="auto">
          <a:xfrm>
            <a:off x="107950" y="2349500"/>
            <a:ext cx="1079500" cy="55403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Общегосударст-венные вопросы</a:t>
            </a:r>
          </a:p>
        </p:txBody>
      </p:sp>
      <p:sp>
        <p:nvSpPr>
          <p:cNvPr id="39946" name="Text Box 26"/>
          <p:cNvSpPr txBox="1">
            <a:spLocks noChangeArrowheads="1"/>
          </p:cNvSpPr>
          <p:nvPr/>
        </p:nvSpPr>
        <p:spPr bwMode="auto">
          <a:xfrm>
            <a:off x="1692275" y="2349500"/>
            <a:ext cx="1295400" cy="8826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Национальная безопасность и правоохранительная деятельность</a:t>
            </a:r>
          </a:p>
        </p:txBody>
      </p:sp>
      <p:sp>
        <p:nvSpPr>
          <p:cNvPr id="39947" name="Line 27"/>
          <p:cNvSpPr>
            <a:spLocks noChangeShapeType="1"/>
          </p:cNvSpPr>
          <p:nvPr/>
        </p:nvSpPr>
        <p:spPr bwMode="auto">
          <a:xfrm>
            <a:off x="2339975" y="148431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8" name="Text Box 33"/>
          <p:cNvSpPr txBox="1">
            <a:spLocks noChangeArrowheads="1"/>
          </p:cNvSpPr>
          <p:nvPr/>
        </p:nvSpPr>
        <p:spPr bwMode="auto">
          <a:xfrm>
            <a:off x="2881313" y="1758950"/>
            <a:ext cx="1077912" cy="55403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Жилищно-коммунальное хозяйство</a:t>
            </a:r>
          </a:p>
        </p:txBody>
      </p:sp>
      <p:sp>
        <p:nvSpPr>
          <p:cNvPr id="39949" name="Line 34"/>
          <p:cNvSpPr>
            <a:spLocks noChangeShapeType="1"/>
          </p:cNvSpPr>
          <p:nvPr/>
        </p:nvSpPr>
        <p:spPr bwMode="auto">
          <a:xfrm>
            <a:off x="3419475" y="147002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0" name="Line 37"/>
          <p:cNvSpPr>
            <a:spLocks noChangeShapeType="1"/>
          </p:cNvSpPr>
          <p:nvPr/>
        </p:nvSpPr>
        <p:spPr bwMode="auto">
          <a:xfrm>
            <a:off x="4068763" y="14843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1" name="Text Box 39"/>
          <p:cNvSpPr txBox="1">
            <a:spLocks noChangeArrowheads="1"/>
          </p:cNvSpPr>
          <p:nvPr/>
        </p:nvSpPr>
        <p:spPr bwMode="auto">
          <a:xfrm>
            <a:off x="4992688" y="1773238"/>
            <a:ext cx="1308100" cy="415925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Культура</a:t>
            </a:r>
            <a:r>
              <a:rPr lang="ru-RU" altLang="ru-RU" sz="900" b="1">
                <a:latin typeface="Times New Roman" pitchFamily="18" charset="0"/>
              </a:rPr>
              <a:t>, кинематография</a:t>
            </a:r>
          </a:p>
        </p:txBody>
      </p:sp>
      <p:sp>
        <p:nvSpPr>
          <p:cNvPr id="39952" name="Line 40"/>
          <p:cNvSpPr>
            <a:spLocks noChangeShapeType="1"/>
          </p:cNvSpPr>
          <p:nvPr/>
        </p:nvSpPr>
        <p:spPr bwMode="auto">
          <a:xfrm>
            <a:off x="5573713" y="1470025"/>
            <a:ext cx="0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3" name="Text Box 42"/>
          <p:cNvSpPr txBox="1">
            <a:spLocks noChangeArrowheads="1"/>
          </p:cNvSpPr>
          <p:nvPr/>
        </p:nvSpPr>
        <p:spPr bwMode="auto">
          <a:xfrm>
            <a:off x="4067175" y="2492375"/>
            <a:ext cx="1150938" cy="66833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Национальная экономики</a:t>
            </a:r>
          </a:p>
        </p:txBody>
      </p:sp>
      <p:sp>
        <p:nvSpPr>
          <p:cNvPr id="39954" name="Text Box 43"/>
          <p:cNvSpPr txBox="1">
            <a:spLocks noChangeArrowheads="1"/>
          </p:cNvSpPr>
          <p:nvPr/>
        </p:nvSpPr>
        <p:spPr bwMode="auto">
          <a:xfrm>
            <a:off x="6877050" y="1827213"/>
            <a:ext cx="1150938" cy="554037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Физическая культура и спорт</a:t>
            </a:r>
          </a:p>
        </p:txBody>
      </p:sp>
      <p:sp>
        <p:nvSpPr>
          <p:cNvPr id="39955" name="Line 44"/>
          <p:cNvSpPr>
            <a:spLocks noChangeShapeType="1"/>
          </p:cNvSpPr>
          <p:nvPr/>
        </p:nvSpPr>
        <p:spPr bwMode="auto">
          <a:xfrm>
            <a:off x="4500563" y="1484313"/>
            <a:ext cx="0" cy="958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6" name="Line 45"/>
          <p:cNvSpPr>
            <a:spLocks noChangeShapeType="1"/>
          </p:cNvSpPr>
          <p:nvPr/>
        </p:nvSpPr>
        <p:spPr bwMode="auto">
          <a:xfrm flipH="1">
            <a:off x="7451725" y="1484313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1" name="Rectangle 15"/>
          <p:cNvSpPr>
            <a:spLocks noChangeArrowheads="1"/>
          </p:cNvSpPr>
          <p:nvPr/>
        </p:nvSpPr>
        <p:spPr bwMode="auto">
          <a:xfrm>
            <a:off x="346517" y="3756957"/>
            <a:ext cx="8459229" cy="523220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  <a:cs typeface="+mn-cs"/>
              </a:rPr>
              <a:t>Каждый из разделов классификации имеет перечень подразделов, которые отражают основные направления реализации соответствующей функции</a:t>
            </a:r>
          </a:p>
        </p:txBody>
      </p:sp>
      <p:sp>
        <p:nvSpPr>
          <p:cNvPr id="11272" name="Rectangle 29"/>
          <p:cNvSpPr>
            <a:spLocks noChangeArrowheads="1"/>
          </p:cNvSpPr>
          <p:nvPr/>
        </p:nvSpPr>
        <p:spPr bwMode="auto">
          <a:xfrm>
            <a:off x="276217" y="4581128"/>
            <a:ext cx="4296593" cy="1169551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  <a:cs typeface="+mn-cs"/>
              </a:rPr>
              <a:t>Например, в составе раздела «Жилищно-коммунальное хозяйство»,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  <a:cs typeface="+mn-cs"/>
              </a:rPr>
              <a:t>в том числе, выделяются: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  <a:cs typeface="+mn-cs"/>
              </a:rPr>
              <a:t>коммунальное хозяйство;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altLang="ru-RU" sz="1400" b="1" dirty="0">
                <a:latin typeface="Times New Roman" pitchFamily="18" charset="0"/>
                <a:cs typeface="+mn-cs"/>
              </a:rPr>
              <a:t> благоустройство;</a:t>
            </a:r>
          </a:p>
        </p:txBody>
      </p:sp>
      <p:sp>
        <p:nvSpPr>
          <p:cNvPr id="11273" name="Rectangle 30"/>
          <p:cNvSpPr>
            <a:spLocks noChangeArrowheads="1"/>
          </p:cNvSpPr>
          <p:nvPr/>
        </p:nvSpPr>
        <p:spPr bwMode="auto">
          <a:xfrm rot="10800000" flipV="1">
            <a:off x="4947406" y="4598131"/>
            <a:ext cx="3858335" cy="1446550"/>
          </a:xfrm>
          <a:prstGeom prst="rect">
            <a:avLst/>
          </a:prstGeom>
          <a:solidFill>
            <a:srgbClr val="99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>
                <a:latin typeface="Times New Roman" pitchFamily="18" charset="0"/>
                <a:cs typeface="+mn-cs"/>
              </a:rPr>
              <a:t>Полный  перечень     разделов и подразделов классификации расходов  бюджетов  приведен в статье 21 Бюджетного кодекса     Российской      Федерации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400" b="1">
              <a:latin typeface="Times New Roman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800" b="1">
                <a:latin typeface="Times New Roman" pitchFamily="18" charset="0"/>
                <a:cs typeface="+mn-cs"/>
              </a:rPr>
              <a:t>    </a:t>
            </a:r>
          </a:p>
        </p:txBody>
      </p:sp>
      <p:pic>
        <p:nvPicPr>
          <p:cNvPr id="39966" name="Picture 6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87450" y="981075"/>
            <a:ext cx="6270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7" name="Line 67"/>
          <p:cNvSpPr>
            <a:spLocks noChangeShapeType="1"/>
          </p:cNvSpPr>
          <p:nvPr/>
        </p:nvSpPr>
        <p:spPr bwMode="auto">
          <a:xfrm>
            <a:off x="684213" y="148431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8" name="Text Box 68"/>
          <p:cNvSpPr txBox="1">
            <a:spLocks noChangeArrowheads="1"/>
          </p:cNvSpPr>
          <p:nvPr/>
        </p:nvSpPr>
        <p:spPr bwMode="auto">
          <a:xfrm>
            <a:off x="971550" y="1773238"/>
            <a:ext cx="1079500" cy="4000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Национальная оборона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линдр 2"/>
          <p:cNvSpPr/>
          <p:nvPr/>
        </p:nvSpPr>
        <p:spPr>
          <a:xfrm>
            <a:off x="395536" y="1412776"/>
            <a:ext cx="504056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БЮДЖЕТ</a:t>
            </a:r>
          </a:p>
        </p:txBody>
      </p:sp>
      <p:sp>
        <p:nvSpPr>
          <p:cNvPr id="40962" name="Скругленный прямоугольник 5"/>
          <p:cNvSpPr>
            <a:spLocks noChangeArrowheads="1"/>
          </p:cNvSpPr>
          <p:nvPr/>
        </p:nvSpPr>
        <p:spPr bwMode="auto">
          <a:xfrm>
            <a:off x="3132138" y="1628775"/>
            <a:ext cx="2068512" cy="1223963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 dirty="0">
                <a:latin typeface="Franklin Gothic Book" pitchFamily="34" charset="0"/>
              </a:rPr>
              <a:t>Муниципальные программы</a:t>
            </a:r>
          </a:p>
          <a:p>
            <a:pPr algn="ctr"/>
            <a:r>
              <a:rPr lang="ru-RU" sz="1600" b="1" dirty="0">
                <a:latin typeface="Franklin Gothic Book" pitchFamily="34" charset="0"/>
              </a:rPr>
              <a:t>97,4%</a:t>
            </a:r>
          </a:p>
        </p:txBody>
      </p:sp>
      <p:sp>
        <p:nvSpPr>
          <p:cNvPr id="40963" name="Скругленный прямоугольник 11"/>
          <p:cNvSpPr>
            <a:spLocks noChangeArrowheads="1"/>
          </p:cNvSpPr>
          <p:nvPr/>
        </p:nvSpPr>
        <p:spPr bwMode="auto">
          <a:xfrm>
            <a:off x="2700338" y="4221163"/>
            <a:ext cx="2168525" cy="72072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 dirty="0">
                <a:latin typeface="Franklin Gothic Book" pitchFamily="34" charset="0"/>
              </a:rPr>
              <a:t>Непрограммные расходы</a:t>
            </a:r>
          </a:p>
          <a:p>
            <a:pPr algn="ctr"/>
            <a:r>
              <a:rPr lang="ru-RU" sz="1600" b="1" dirty="0">
                <a:latin typeface="Franklin Gothic Book" pitchFamily="34" charset="0"/>
              </a:rPr>
              <a:t>2,6%</a:t>
            </a:r>
          </a:p>
        </p:txBody>
      </p:sp>
      <p:sp>
        <p:nvSpPr>
          <p:cNvPr id="9" name="Цилиндр 8"/>
          <p:cNvSpPr/>
          <p:nvPr/>
        </p:nvSpPr>
        <p:spPr>
          <a:xfrm>
            <a:off x="1403648" y="1422400"/>
            <a:ext cx="936104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Программные и непрограммные расходы</a:t>
            </a:r>
          </a:p>
        </p:txBody>
      </p:sp>
      <p:cxnSp>
        <p:nvCxnSpPr>
          <p:cNvPr id="11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900113" y="3789363"/>
            <a:ext cx="503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339975" y="2373313"/>
            <a:ext cx="769938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11413" y="35734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8" name="Прямоугольник с одним вырезанным углом 27"/>
          <p:cNvSpPr>
            <a:spLocks noChangeArrowheads="1"/>
          </p:cNvSpPr>
          <p:nvPr/>
        </p:nvSpPr>
        <p:spPr bwMode="auto">
          <a:xfrm>
            <a:off x="5364163" y="1125538"/>
            <a:ext cx="3455987" cy="719137"/>
          </a:xfrm>
          <a:custGeom>
            <a:avLst/>
            <a:gdLst>
              <a:gd name="T0" fmla="*/ 3455987 w 3455987"/>
              <a:gd name="T1" fmla="*/ 698806 h 576262"/>
              <a:gd name="T2" fmla="*/ 1727998 w 3455987"/>
              <a:gd name="T3" fmla="*/ 1397613 h 576262"/>
              <a:gd name="T4" fmla="*/ 0 w 3455987"/>
              <a:gd name="T5" fmla="*/ 698806 h 576262"/>
              <a:gd name="T6" fmla="*/ 1727998 w 3455987"/>
              <a:gd name="T7" fmla="*/ 0 h 57626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455987"/>
              <a:gd name="T13" fmla="*/ 48023 h 576262"/>
              <a:gd name="T14" fmla="*/ 3407963 w 3455987"/>
              <a:gd name="T15" fmla="*/ 576262 h 5762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55987" h="576262">
                <a:moveTo>
                  <a:pt x="0" y="0"/>
                </a:moveTo>
                <a:lnTo>
                  <a:pt x="3359941" y="0"/>
                </a:lnTo>
                <a:lnTo>
                  <a:pt x="3455987" y="96046"/>
                </a:lnTo>
                <a:lnTo>
                  <a:pt x="3455987" y="576262"/>
                </a:lnTo>
                <a:lnTo>
                  <a:pt x="0" y="576262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«Развитие транспортной инфраструктуры на территории  СП «Село Заречье»</a:t>
            </a:r>
          </a:p>
          <a:p>
            <a:pPr algn="ctr"/>
            <a:endParaRPr lang="ru-RU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9" name="Прямоугольник с одним вырезанным углом 30"/>
          <p:cNvSpPr>
            <a:spLocks noChangeArrowheads="1"/>
          </p:cNvSpPr>
          <p:nvPr/>
        </p:nvSpPr>
        <p:spPr bwMode="auto">
          <a:xfrm>
            <a:off x="5292725" y="1989138"/>
            <a:ext cx="3527425" cy="576262"/>
          </a:xfrm>
          <a:custGeom>
            <a:avLst/>
            <a:gdLst>
              <a:gd name="T0" fmla="*/ 3527425 w 3527425"/>
              <a:gd name="T1" fmla="*/ 67104 h 936625"/>
              <a:gd name="T2" fmla="*/ 1763717 w 3527425"/>
              <a:gd name="T3" fmla="*/ 134209 h 936625"/>
              <a:gd name="T4" fmla="*/ 0 w 3527425"/>
              <a:gd name="T5" fmla="*/ 67104 h 936625"/>
              <a:gd name="T6" fmla="*/ 1763717 w 3527425"/>
              <a:gd name="T7" fmla="*/ 0 h 93662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527425"/>
              <a:gd name="T13" fmla="*/ 78054 h 936625"/>
              <a:gd name="T14" fmla="*/ 3449371 w 3527425"/>
              <a:gd name="T15" fmla="*/ 936625 h 936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7425" h="936625">
                <a:moveTo>
                  <a:pt x="0" y="0"/>
                </a:moveTo>
                <a:lnTo>
                  <a:pt x="3371318" y="0"/>
                </a:lnTo>
                <a:lnTo>
                  <a:pt x="3527425" y="156107"/>
                </a:lnTo>
                <a:lnTo>
                  <a:pt x="3527425" y="936625"/>
                </a:lnTo>
                <a:lnTo>
                  <a:pt x="0" y="936625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002060"/>
                </a:solidFill>
                <a:latin typeface="Arial" charset="0"/>
              </a:rPr>
              <a:t>МП «Комплексное развитие территории  МО СП «Село Заречье» </a:t>
            </a:r>
          </a:p>
        </p:txBody>
      </p:sp>
      <p:sp>
        <p:nvSpPr>
          <p:cNvPr id="40970" name="Прямоугольник с одним вырезанным углом 31"/>
          <p:cNvSpPr>
            <a:spLocks noChangeArrowheads="1"/>
          </p:cNvSpPr>
          <p:nvPr/>
        </p:nvSpPr>
        <p:spPr bwMode="auto">
          <a:xfrm>
            <a:off x="5292725" y="2781300"/>
            <a:ext cx="3576638" cy="647700"/>
          </a:xfrm>
          <a:custGeom>
            <a:avLst/>
            <a:gdLst>
              <a:gd name="T0" fmla="*/ 3576638 w 3576638"/>
              <a:gd name="T1" fmla="*/ 1092993 h 431800"/>
              <a:gd name="T2" fmla="*/ 1788319 w 3576638"/>
              <a:gd name="T3" fmla="*/ 2185988 h 431800"/>
              <a:gd name="T4" fmla="*/ 0 w 3576638"/>
              <a:gd name="T5" fmla="*/ 1092993 h 431800"/>
              <a:gd name="T6" fmla="*/ 1788319 w 3576638"/>
              <a:gd name="T7" fmla="*/ 0 h 431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576638"/>
              <a:gd name="T13" fmla="*/ 35984 h 431800"/>
              <a:gd name="T14" fmla="*/ 3540652 w 3576638"/>
              <a:gd name="T15" fmla="*/ 431800 h 431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76638" h="431800">
                <a:moveTo>
                  <a:pt x="0" y="0"/>
                </a:moveTo>
                <a:lnTo>
                  <a:pt x="3504670" y="0"/>
                </a:lnTo>
                <a:lnTo>
                  <a:pt x="3576638" y="71968"/>
                </a:lnTo>
                <a:lnTo>
                  <a:pt x="3576638" y="431800"/>
                </a:lnTo>
                <a:lnTo>
                  <a:pt x="0" y="431800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  <a:latin typeface="Arial" charset="0"/>
              </a:rPr>
              <a:t>МП «Организация решения вопросов местного значения и совершенствование развития СП «Село Заречье»</a:t>
            </a:r>
          </a:p>
        </p:txBody>
      </p:sp>
      <p:sp>
        <p:nvSpPr>
          <p:cNvPr id="40971" name="Прямоугольник с одним вырезанным углом 33"/>
          <p:cNvSpPr>
            <a:spLocks noChangeArrowheads="1"/>
          </p:cNvSpPr>
          <p:nvPr/>
        </p:nvSpPr>
        <p:spPr bwMode="auto">
          <a:xfrm>
            <a:off x="5313363" y="3573463"/>
            <a:ext cx="3613150" cy="576262"/>
          </a:xfrm>
          <a:custGeom>
            <a:avLst/>
            <a:gdLst>
              <a:gd name="T0" fmla="*/ 3613150 w 3613150"/>
              <a:gd name="T1" fmla="*/ 376613 h 527050"/>
              <a:gd name="T2" fmla="*/ 1806575 w 3613150"/>
              <a:gd name="T3" fmla="*/ 753224 h 527050"/>
              <a:gd name="T4" fmla="*/ 0 w 3613150"/>
              <a:gd name="T5" fmla="*/ 376613 h 527050"/>
              <a:gd name="T6" fmla="*/ 1806575 w 3613150"/>
              <a:gd name="T7" fmla="*/ 0 h 52705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3150"/>
              <a:gd name="T13" fmla="*/ 43922 h 527050"/>
              <a:gd name="T14" fmla="*/ 3569226 w 3613150"/>
              <a:gd name="T15" fmla="*/ 527050 h 5270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3150" h="527050">
                <a:moveTo>
                  <a:pt x="0" y="0"/>
                </a:moveTo>
                <a:lnTo>
                  <a:pt x="3525307" y="0"/>
                </a:lnTo>
                <a:lnTo>
                  <a:pt x="3613150" y="87843"/>
                </a:lnTo>
                <a:lnTo>
                  <a:pt x="3613150" y="527050"/>
                </a:lnTo>
                <a:lnTo>
                  <a:pt x="0" y="527050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«Комплексное развитие систем коммунальной инфраструктуры на территории  СП «Село Заречье»</a:t>
            </a:r>
          </a:p>
        </p:txBody>
      </p:sp>
      <p:sp>
        <p:nvSpPr>
          <p:cNvPr id="40972" name="Прямоугольник с одним вырезанным углом 34"/>
          <p:cNvSpPr>
            <a:spLocks noChangeArrowheads="1"/>
          </p:cNvSpPr>
          <p:nvPr/>
        </p:nvSpPr>
        <p:spPr bwMode="auto">
          <a:xfrm>
            <a:off x="5148263" y="4365625"/>
            <a:ext cx="3616325" cy="576263"/>
          </a:xfrm>
          <a:custGeom>
            <a:avLst/>
            <a:gdLst>
              <a:gd name="T0" fmla="*/ 3616325 w 3616325"/>
              <a:gd name="T1" fmla="*/ 86419 h 342900"/>
              <a:gd name="T2" fmla="*/ 1808167 w 3616325"/>
              <a:gd name="T3" fmla="*/ 172838 h 342900"/>
              <a:gd name="T4" fmla="*/ 0 w 3616325"/>
              <a:gd name="T5" fmla="*/ 86419 h 342900"/>
              <a:gd name="T6" fmla="*/ 1808167 w 3616325"/>
              <a:gd name="T7" fmla="*/ 0 h 3429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6325"/>
              <a:gd name="T13" fmla="*/ 28576 h 342900"/>
              <a:gd name="T14" fmla="*/ 3587749 w 3616325"/>
              <a:gd name="T15" fmla="*/ 342900 h 3429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6325" h="342900">
                <a:moveTo>
                  <a:pt x="0" y="0"/>
                </a:moveTo>
                <a:lnTo>
                  <a:pt x="3559174" y="0"/>
                </a:lnTo>
                <a:lnTo>
                  <a:pt x="3616325" y="57151"/>
                </a:lnTo>
                <a:lnTo>
                  <a:pt x="3616325" y="342900"/>
                </a:lnTo>
                <a:lnTo>
                  <a:pt x="0" y="342900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«Управление муниципальным имуществом МО СП «Село Заречье»</a:t>
            </a:r>
          </a:p>
        </p:txBody>
      </p:sp>
      <p:sp>
        <p:nvSpPr>
          <p:cNvPr id="40974" name="Прямоугольник с одним вырезанным углом 36"/>
          <p:cNvSpPr>
            <a:spLocks noChangeArrowheads="1"/>
          </p:cNvSpPr>
          <p:nvPr/>
        </p:nvSpPr>
        <p:spPr bwMode="auto">
          <a:xfrm>
            <a:off x="5148263" y="5373688"/>
            <a:ext cx="3760787" cy="863600"/>
          </a:xfrm>
          <a:custGeom>
            <a:avLst/>
            <a:gdLst>
              <a:gd name="T0" fmla="*/ 3911020 w 3616325"/>
              <a:gd name="T1" fmla="*/ 801706 h 465137"/>
              <a:gd name="T2" fmla="*/ 1955514 w 3616325"/>
              <a:gd name="T3" fmla="*/ 1603409 h 465137"/>
              <a:gd name="T4" fmla="*/ 0 w 3616325"/>
              <a:gd name="T5" fmla="*/ 801706 h 465137"/>
              <a:gd name="T6" fmla="*/ 1955514 w 3616325"/>
              <a:gd name="T7" fmla="*/ 0 h 46513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6325"/>
              <a:gd name="T13" fmla="*/ 38762 h 465137"/>
              <a:gd name="T14" fmla="*/ 3577561 w 3616325"/>
              <a:gd name="T15" fmla="*/ 465137 h 465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6325" h="465137">
                <a:moveTo>
                  <a:pt x="0" y="0"/>
                </a:moveTo>
                <a:lnTo>
                  <a:pt x="3538801" y="0"/>
                </a:lnTo>
                <a:lnTo>
                  <a:pt x="3616325" y="77524"/>
                </a:lnTo>
                <a:lnTo>
                  <a:pt x="3616325" y="465137"/>
                </a:lnTo>
                <a:lnTo>
                  <a:pt x="0" y="465137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charset="0"/>
              </a:rPr>
              <a:t>МП « Поддержка и развитие субъектов малого и среднего предпринимательства СП «Село Заречье»</a:t>
            </a:r>
          </a:p>
          <a:p>
            <a:pPr algn="ctr"/>
            <a:r>
              <a:rPr lang="ru-RU" sz="1100" b="1" dirty="0">
                <a:solidFill>
                  <a:srgbClr val="002060"/>
                </a:solidFill>
                <a:latin typeface="Arial" charset="0"/>
              </a:rPr>
              <a:t>МП «Содействие занятости населения СП «Село Заречье»</a:t>
            </a:r>
          </a:p>
        </p:txBody>
      </p:sp>
      <p:cxnSp>
        <p:nvCxnSpPr>
          <p:cNvPr id="40975" name="Прямая соединительная линия 54"/>
          <p:cNvCxnSpPr>
            <a:cxnSpLocks noChangeShapeType="1"/>
          </p:cNvCxnSpPr>
          <p:nvPr/>
        </p:nvCxnSpPr>
        <p:spPr bwMode="auto">
          <a:xfrm flipV="1">
            <a:off x="4284663" y="1196975"/>
            <a:ext cx="1108075" cy="595313"/>
          </a:xfrm>
          <a:prstGeom prst="line">
            <a:avLst/>
          </a:prstGeom>
          <a:noFill/>
          <a:ln w="10033" algn="ctr">
            <a:solidFill>
              <a:srgbClr val="CCFFCC"/>
            </a:solidFill>
            <a:round/>
            <a:headEnd/>
            <a:tailEnd/>
          </a:ln>
        </p:spPr>
      </p:cxnSp>
      <p:sp>
        <p:nvSpPr>
          <p:cNvPr id="40976" name="Rectangle 17"/>
          <p:cNvSpPr>
            <a:spLocks noGrp="1"/>
          </p:cNvSpPr>
          <p:nvPr>
            <p:ph type="title"/>
          </p:nvPr>
        </p:nvSpPr>
        <p:spPr bwMode="auto">
          <a:xfrm>
            <a:off x="755650" y="260350"/>
            <a:ext cx="7561263" cy="7207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>
              <a:buFont typeface="Georgia" pitchFamily="18" charset="0"/>
              <a:buNone/>
            </a:pPr>
            <a:r>
              <a:rPr lang="ru-RU" sz="2100">
                <a:solidFill>
                  <a:srgbClr val="0B5395"/>
                </a:solidFill>
                <a:effectLst/>
              </a:rPr>
              <a:t>Расходы бюджета СП «Село Заречье» в рамках программных  и непрограммных  расходов</a:t>
            </a:r>
          </a:p>
        </p:txBody>
      </p:sp>
      <p:sp>
        <p:nvSpPr>
          <p:cNvPr id="40977" name="Скругленный прямоугольник 11"/>
          <p:cNvSpPr>
            <a:spLocks noChangeArrowheads="1"/>
          </p:cNvSpPr>
          <p:nvPr/>
        </p:nvSpPr>
        <p:spPr bwMode="auto">
          <a:xfrm>
            <a:off x="2771775" y="5157788"/>
            <a:ext cx="2168525" cy="93503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latin typeface="Franklin Gothic Book" pitchFamily="34" charset="0"/>
              </a:rPr>
              <a:t>Осуществление  первичного воинского учета на территориях, где отсутствуют военные комиссариаты</a:t>
            </a:r>
          </a:p>
        </p:txBody>
      </p:sp>
      <p:cxnSp>
        <p:nvCxnSpPr>
          <p:cNvPr id="4" name="Прямая соединительная линия 17"/>
          <p:cNvCxnSpPr/>
          <p:nvPr/>
        </p:nvCxnSpPr>
        <p:spPr>
          <a:xfrm>
            <a:off x="3419475" y="46529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5003800" y="2781300"/>
            <a:ext cx="503238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17"/>
          <p:cNvCxnSpPr/>
          <p:nvPr/>
        </p:nvCxnSpPr>
        <p:spPr>
          <a:xfrm>
            <a:off x="4572000" y="2924175"/>
            <a:ext cx="647700" cy="855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body" sz="half" idx="1"/>
          </p:nvPr>
        </p:nvSpPr>
        <p:spPr>
          <a:xfrm>
            <a:off x="1187450" y="476250"/>
            <a:ext cx="6400800" cy="792163"/>
          </a:xfrm>
        </p:spPr>
        <p:txBody>
          <a:bodyPr/>
          <a:lstStyle/>
          <a:p>
            <a:pPr algn="ctr">
              <a:lnSpc>
                <a:spcPct val="90000"/>
              </a:lnSpc>
              <a:buFont typeface="Georgia" pitchFamily="18" charset="0"/>
              <a:buNone/>
            </a:pPr>
            <a:r>
              <a:rPr lang="ru-RU" sz="1400" b="1"/>
              <a:t>РАСХОДЫ СП «СЕЛО ЗАРЕЧЬЕ» ПО РАЗДЕЛАМ, ПОДРАЗДЕЛАМ , тыс.рублей</a:t>
            </a:r>
          </a:p>
        </p:txBody>
      </p:sp>
      <p:graphicFrame>
        <p:nvGraphicFramePr>
          <p:cNvPr id="42049" name="Group 6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8852240"/>
              </p:ext>
            </p:extLst>
          </p:nvPr>
        </p:nvGraphicFramePr>
        <p:xfrm>
          <a:off x="684213" y="1412776"/>
          <a:ext cx="7991475" cy="5020947"/>
        </p:xfrm>
        <a:graphic>
          <a:graphicData uri="http://schemas.openxmlformats.org/drawingml/2006/table">
            <a:tbl>
              <a:tblPr/>
              <a:tblGrid>
                <a:gridCol w="3617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524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2024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2025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2026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2356,3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2356,3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2356,3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179,4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197,7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216,4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789,4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690,7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138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1201,6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982,4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874,0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Социальная политика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94,3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94,3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94,3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186" y="0"/>
            <a:ext cx="8230073" cy="417513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altLang="ru-RU" sz="3200" i="1" u="sng" dirty="0"/>
              <a:t>Межбюджетные</a:t>
            </a:r>
            <a:r>
              <a:rPr lang="ru-RU" altLang="ru-RU" sz="4000" i="1" u="sng" dirty="0"/>
              <a:t> </a:t>
            </a:r>
            <a:r>
              <a:rPr lang="ru-RU" altLang="ru-RU" sz="3200" i="1" u="sng" dirty="0"/>
              <a:t>отношения</a:t>
            </a:r>
          </a:p>
        </p:txBody>
      </p:sp>
      <p:grpSp>
        <p:nvGrpSpPr>
          <p:cNvPr id="43010" name="AutoShape 7"/>
          <p:cNvGrpSpPr>
            <a:grpSpLocks/>
          </p:cNvGrpSpPr>
          <p:nvPr/>
        </p:nvGrpSpPr>
        <p:grpSpPr bwMode="auto">
          <a:xfrm flipV="1">
            <a:off x="468313" y="1989138"/>
            <a:ext cx="3671887" cy="3024187"/>
            <a:chOff x="288" y="2124"/>
            <a:chExt cx="2423" cy="860"/>
          </a:xfrm>
        </p:grpSpPr>
        <p:pic>
          <p:nvPicPr>
            <p:cNvPr id="43019" name="AutoShap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4"/>
              <a:ext cx="2423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20" name="Text Box 5"/>
            <p:cNvSpPr txBox="1">
              <a:spLocks noChangeArrowheads="1"/>
            </p:cNvSpPr>
            <p:nvPr/>
          </p:nvSpPr>
          <p:spPr bwMode="auto">
            <a:xfrm>
              <a:off x="342" y="2179"/>
              <a:ext cx="2317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ru-RU" altLang="ru-RU" sz="1300">
                <a:latin typeface="Times New Roman" pitchFamily="18" charset="0"/>
              </a:endParaRPr>
            </a:p>
          </p:txBody>
        </p:sp>
      </p:grpSp>
      <p:sp>
        <p:nvSpPr>
          <p:cNvPr id="43011" name="AutoShape 26"/>
          <p:cNvSpPr>
            <a:spLocks noChangeArrowheads="1"/>
          </p:cNvSpPr>
          <p:nvPr/>
        </p:nvSpPr>
        <p:spPr bwMode="auto">
          <a:xfrm>
            <a:off x="5160963" y="2959100"/>
            <a:ext cx="3324225" cy="18002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43012" name="Text Box 27"/>
          <p:cNvSpPr txBox="1">
            <a:spLocks noChangeArrowheads="1"/>
          </p:cNvSpPr>
          <p:nvPr/>
        </p:nvSpPr>
        <p:spPr bwMode="auto">
          <a:xfrm>
            <a:off x="5224463" y="3459163"/>
            <a:ext cx="31956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>
                <a:latin typeface="Times New Roman" pitchFamily="18" charset="0"/>
              </a:rPr>
              <a:t>БЮДЖЕТ СЕЛЬСКОГО ПОСЕЛЕНИЯ                              «СЕЛО ЗАРЕЧЬЕ»</a:t>
            </a:r>
          </a:p>
        </p:txBody>
      </p:sp>
      <p:sp>
        <p:nvSpPr>
          <p:cNvPr id="43013" name="Text Box 36"/>
          <p:cNvSpPr txBox="1">
            <a:spLocks noChangeArrowheads="1"/>
          </p:cNvSpPr>
          <p:nvPr/>
        </p:nvSpPr>
        <p:spPr bwMode="auto">
          <a:xfrm>
            <a:off x="827088" y="2205038"/>
            <a:ext cx="3208337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300" b="1" dirty="0">
                <a:latin typeface="Times New Roman" pitchFamily="18" charset="0"/>
              </a:rPr>
              <a:t>Из бюджета муниципального района:</a:t>
            </a:r>
          </a:p>
          <a:p>
            <a:pPr algn="just"/>
            <a:r>
              <a:rPr lang="ru-RU" altLang="ru-RU" dirty="0">
                <a:latin typeface="Times New Roman" pitchFamily="18" charset="0"/>
              </a:rPr>
              <a:t>-дотации на выравнивание  бюджетной  обеспеченности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itchFamily="18" charset="0"/>
              </a:rPr>
              <a:t>Иные межбюджетные трансферты</a:t>
            </a:r>
            <a:r>
              <a:rPr lang="ru-RU" altLang="ru-RU" b="1" dirty="0">
                <a:latin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</a:rPr>
              <a:t>передаваемые бюджету сельского поселения на осуществление части полномочий по решению вопросов местного значения в соответствии с заключенными соглашениями</a:t>
            </a:r>
          </a:p>
          <a:p>
            <a:pPr algn="just">
              <a:buFontTx/>
              <a:buChar char="-"/>
            </a:pP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43014" name="AutoShape 47"/>
          <p:cNvSpPr>
            <a:spLocks noChangeArrowheads="1"/>
          </p:cNvSpPr>
          <p:nvPr/>
        </p:nvSpPr>
        <p:spPr bwMode="auto">
          <a:xfrm rot="5400000">
            <a:off x="5567362" y="935038"/>
            <a:ext cx="792163" cy="32400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5" name="AutoShape 54"/>
          <p:cNvSpPr>
            <a:spLocks noChangeArrowheads="1"/>
          </p:cNvSpPr>
          <p:nvPr/>
        </p:nvSpPr>
        <p:spPr bwMode="auto">
          <a:xfrm>
            <a:off x="5041900" y="5084763"/>
            <a:ext cx="3443288" cy="15128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43016" name="Text Box 60"/>
          <p:cNvSpPr txBox="1">
            <a:spLocks noChangeArrowheads="1"/>
          </p:cNvSpPr>
          <p:nvPr/>
        </p:nvSpPr>
        <p:spPr bwMode="auto">
          <a:xfrm>
            <a:off x="5076825" y="5229225"/>
            <a:ext cx="3227388" cy="137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b="1">
                <a:latin typeface="Times New Roman" pitchFamily="18" charset="0"/>
              </a:rPr>
              <a:t>Иные межбюджетные трансферты </a:t>
            </a:r>
            <a:r>
              <a:rPr lang="ru-RU" altLang="ru-RU">
                <a:latin typeface="Times New Roman" pitchFamily="18" charset="0"/>
              </a:rPr>
              <a:t>передаваемые бюджету МР «Ульяновский район» на осуществление части полномочий по решению вопросов местного значения поселения в соответствии с заключенными соглашениями</a:t>
            </a:r>
          </a:p>
        </p:txBody>
      </p:sp>
      <p:sp>
        <p:nvSpPr>
          <p:cNvPr id="43017" name="AutoShape 61"/>
          <p:cNvSpPr>
            <a:spLocks noChangeArrowheads="1"/>
          </p:cNvSpPr>
          <p:nvPr/>
        </p:nvSpPr>
        <p:spPr bwMode="auto">
          <a:xfrm>
            <a:off x="6480175" y="4778375"/>
            <a:ext cx="431800" cy="250825"/>
          </a:xfrm>
          <a:prstGeom prst="downArrow">
            <a:avLst>
              <a:gd name="adj1" fmla="val 50000"/>
              <a:gd name="adj2" fmla="val 290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43018" name="Text Box 62"/>
          <p:cNvSpPr txBox="1">
            <a:spLocks noChangeArrowheads="1"/>
          </p:cNvSpPr>
          <p:nvPr/>
        </p:nvSpPr>
        <p:spPr bwMode="auto">
          <a:xfrm>
            <a:off x="649288" y="836613"/>
            <a:ext cx="8137525" cy="527050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планируемые к получению из бюджета муниципального района «Ульяновский район», направляемые в бюджет сельского поселения «Село Заречье»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A50BBD6-A4B4-4BE2-89EF-DDCC4E8BAA84}" type="slidenum">
              <a:rPr lang="ru-RU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7" name="Нашивка 4"/>
          <p:cNvSpPr/>
          <p:nvPr/>
        </p:nvSpPr>
        <p:spPr>
          <a:xfrm rot="21273064">
            <a:off x="250825" y="620713"/>
            <a:ext cx="9047163" cy="5294312"/>
          </a:xfrm>
          <a:custGeom>
            <a:avLst/>
            <a:gdLst>
              <a:gd name="connsiteX0" fmla="*/ 0 w 7848502"/>
              <a:gd name="connsiteY0" fmla="*/ 0 h 2647905"/>
              <a:gd name="connsiteX1" fmla="*/ 6524550 w 7848502"/>
              <a:gd name="connsiteY1" fmla="*/ 0 h 2647905"/>
              <a:gd name="connsiteX2" fmla="*/ 7848502 w 7848502"/>
              <a:gd name="connsiteY2" fmla="*/ 1323953 h 2647905"/>
              <a:gd name="connsiteX3" fmla="*/ 6524550 w 7848502"/>
              <a:gd name="connsiteY3" fmla="*/ 2647905 h 2647905"/>
              <a:gd name="connsiteX4" fmla="*/ 0 w 7848502"/>
              <a:gd name="connsiteY4" fmla="*/ 2647905 h 2647905"/>
              <a:gd name="connsiteX5" fmla="*/ 1323953 w 7848502"/>
              <a:gd name="connsiteY5" fmla="*/ 1323953 h 2647905"/>
              <a:gd name="connsiteX6" fmla="*/ 0 w 7848502"/>
              <a:gd name="connsiteY6" fmla="*/ 0 h 2647905"/>
              <a:gd name="connsiteX0" fmla="*/ 216730 w 8065232"/>
              <a:gd name="connsiteY0" fmla="*/ 0 h 2647905"/>
              <a:gd name="connsiteX1" fmla="*/ 6741280 w 8065232"/>
              <a:gd name="connsiteY1" fmla="*/ 0 h 2647905"/>
              <a:gd name="connsiteX2" fmla="*/ 8065232 w 8065232"/>
              <a:gd name="connsiteY2" fmla="*/ 1323953 h 2647905"/>
              <a:gd name="connsiteX3" fmla="*/ 6741280 w 8065232"/>
              <a:gd name="connsiteY3" fmla="*/ 2647905 h 2647905"/>
              <a:gd name="connsiteX4" fmla="*/ 0 w 8065232"/>
              <a:gd name="connsiteY4" fmla="*/ 2617944 h 2647905"/>
              <a:gd name="connsiteX5" fmla="*/ 1540683 w 8065232"/>
              <a:gd name="connsiteY5" fmla="*/ 1323953 h 2647905"/>
              <a:gd name="connsiteX6" fmla="*/ 216730 w 8065232"/>
              <a:gd name="connsiteY6" fmla="*/ 0 h 2647905"/>
              <a:gd name="connsiteX0" fmla="*/ 216730 w 8065232"/>
              <a:gd name="connsiteY0" fmla="*/ 0 h 2647905"/>
              <a:gd name="connsiteX1" fmla="*/ 6672859 w 8065232"/>
              <a:gd name="connsiteY1" fmla="*/ 364388 h 2647905"/>
              <a:gd name="connsiteX2" fmla="*/ 8065232 w 8065232"/>
              <a:gd name="connsiteY2" fmla="*/ 1323953 h 2647905"/>
              <a:gd name="connsiteX3" fmla="*/ 6741280 w 8065232"/>
              <a:gd name="connsiteY3" fmla="*/ 2647905 h 2647905"/>
              <a:gd name="connsiteX4" fmla="*/ 0 w 8065232"/>
              <a:gd name="connsiteY4" fmla="*/ 2617944 h 2647905"/>
              <a:gd name="connsiteX5" fmla="*/ 1540683 w 8065232"/>
              <a:gd name="connsiteY5" fmla="*/ 1323953 h 2647905"/>
              <a:gd name="connsiteX6" fmla="*/ 216730 w 8065232"/>
              <a:gd name="connsiteY6" fmla="*/ 0 h 264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65232" h="2647905">
                <a:moveTo>
                  <a:pt x="216730" y="0"/>
                </a:moveTo>
                <a:lnTo>
                  <a:pt x="6672859" y="364388"/>
                </a:lnTo>
                <a:lnTo>
                  <a:pt x="8065232" y="1323953"/>
                </a:lnTo>
                <a:lnTo>
                  <a:pt x="6741280" y="2647905"/>
                </a:lnTo>
                <a:lnTo>
                  <a:pt x="0" y="2617944"/>
                </a:lnTo>
                <a:lnTo>
                  <a:pt x="1540683" y="1323953"/>
                </a:lnTo>
                <a:lnTo>
                  <a:pt x="216730" y="0"/>
                </a:lnTo>
                <a:close/>
              </a:path>
            </a:pathLst>
          </a:custGeom>
          <a:solidFill>
            <a:schemeClr val="accent1">
              <a:alpha val="55000"/>
            </a:scheme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cs typeface="Arial" charset="0"/>
              </a:rPr>
              <a:t>Бюджет  сельского поселения «Село Заречье» на </a:t>
            </a:r>
          </a:p>
          <a:p>
            <a:pPr algn="ctr"/>
            <a:r>
              <a:rPr lang="ru-RU" sz="1800" b="1" dirty="0">
                <a:solidFill>
                  <a:schemeClr val="tx1"/>
                </a:solidFill>
                <a:cs typeface="Arial" charset="0"/>
              </a:rPr>
              <a:t>2024 год и плановый период 2025 и 2026 годов </a:t>
            </a:r>
          </a:p>
          <a:p>
            <a:pPr algn="ctr"/>
            <a:r>
              <a:rPr lang="ru-RU" sz="1800" b="1" dirty="0">
                <a:solidFill>
                  <a:schemeClr val="tx1"/>
                </a:solidFill>
                <a:cs typeface="Arial" charset="0"/>
              </a:rPr>
              <a:t>направлен на решение следующих ключевых задач</a:t>
            </a:r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: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                      -   обеспечение устойчивости и сбалансированности бюджетной системы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                   в целях гарантированного исполнения действующих и принимаемых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расходных обязательств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                            -</a:t>
            </a:r>
            <a:r>
              <a:rPr lang="ru-RU" sz="1600" b="1" dirty="0" err="1">
                <a:solidFill>
                  <a:schemeClr val="tx1"/>
                </a:solidFill>
                <a:cs typeface="Arial" charset="0"/>
              </a:rPr>
              <a:t>cоответствию</a:t>
            </a:r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 финансовых возможностей бюджета ключевым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направлениям развития поселения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- повышение прозрачности и открытости бюджетного процесса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620713"/>
            <a:ext cx="8856662" cy="576103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Text Box 6"/>
          <p:cNvSpPr txBox="1">
            <a:spLocks noChangeArrowheads="1"/>
          </p:cNvSpPr>
          <p:nvPr/>
        </p:nvSpPr>
        <p:spPr bwMode="auto">
          <a:xfrm>
            <a:off x="179388" y="2636838"/>
            <a:ext cx="8567737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42925" algn="ctr">
              <a:spcBef>
                <a:spcPct val="50000"/>
              </a:spcBef>
            </a:pPr>
            <a:r>
              <a:rPr lang="ru-RU" altLang="ru-RU" sz="1800" b="1" u="sng">
                <a:latin typeface="Times New Roman" pitchFamily="18" charset="0"/>
              </a:rPr>
              <a:t>Информация для контактов</a:t>
            </a:r>
          </a:p>
          <a:p>
            <a:pPr indent="542925" algn="ctr"/>
            <a:endParaRPr lang="ru-RU" altLang="ru-RU" sz="1400">
              <a:latin typeface="Times New Roman" pitchFamily="18" charset="0"/>
            </a:endParaRPr>
          </a:p>
          <a:p>
            <a:pPr indent="542925" algn="ctr"/>
            <a:r>
              <a:rPr lang="ru-RU" altLang="ru-RU" sz="1400">
                <a:latin typeface="Times New Roman" pitchFamily="18" charset="0"/>
              </a:rPr>
              <a:t>Администрация  сельского  поселения «Село Заречье»</a:t>
            </a:r>
          </a:p>
          <a:p>
            <a:pPr indent="542925" algn="ctr"/>
            <a:r>
              <a:rPr lang="ru-RU" altLang="ru-RU" sz="1400">
                <a:latin typeface="Times New Roman" pitchFamily="18" charset="0"/>
              </a:rPr>
              <a:t>Адрес:  249760, Ульяновский район, с. Заречье </a:t>
            </a:r>
          </a:p>
          <a:p>
            <a:pPr indent="542925" algn="ctr"/>
            <a:r>
              <a:rPr lang="ru-RU" altLang="ru-RU" sz="1400">
                <a:latin typeface="Times New Roman" pitchFamily="18" charset="0"/>
              </a:rPr>
              <a:t>тел. /факс (848443) 2 34 21</a:t>
            </a:r>
          </a:p>
          <a:p>
            <a:pPr indent="542925" algn="ctr"/>
            <a:r>
              <a:rPr lang="en-US" altLang="ru-RU" sz="1400">
                <a:latin typeface="Times New Roman" pitchFamily="18" charset="0"/>
              </a:rPr>
              <a:t>e-mail:</a:t>
            </a:r>
            <a:r>
              <a:rPr lang="ru-RU" altLang="ru-RU" sz="1400">
                <a:latin typeface="Times New Roman" pitchFamily="18" charset="0"/>
              </a:rPr>
              <a:t> </a:t>
            </a:r>
            <a:r>
              <a:rPr lang="en-US" altLang="ru-RU" sz="1400">
                <a:latin typeface="Times New Roman" pitchFamily="18" charset="0"/>
              </a:rPr>
              <a:t>ms.zareche@mail.</a:t>
            </a:r>
            <a:r>
              <a:rPr lang="ru-RU" altLang="ru-RU" sz="1400">
                <a:latin typeface="Times New Roman" pitchFamily="18" charset="0"/>
              </a:rPr>
              <a:t> ru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4294967295"/>
          </p:nvPr>
        </p:nvSpPr>
        <p:spPr>
          <a:xfrm>
            <a:off x="457200" y="692150"/>
            <a:ext cx="8229600" cy="5616575"/>
          </a:xfrm>
        </p:spPr>
        <p:txBody>
          <a:bodyPr/>
          <a:lstStyle/>
          <a:p>
            <a:pPr eaLnBrk="1" hangingPunct="1"/>
            <a:endParaRPr lang="ru-RU" altLang="ru-RU" b="1"/>
          </a:p>
          <a:p>
            <a:pPr algn="just" eaLnBrk="1" hangingPunct="1"/>
            <a:r>
              <a:rPr lang="ru-RU" altLang="ru-RU" b="1"/>
              <a:t>Бюджет для граждан</a:t>
            </a:r>
            <a:r>
              <a:rPr lang="ru-RU" altLang="ru-RU"/>
              <a:t> - это аналитический материал, доступный для широкого круга неподготовленных пользователей: основы бюджета и бюджетного процесса, исполнение бюджета, проект бюджета, муниципальные программы, публичные слушания и другая информация для граждан.</a:t>
            </a:r>
            <a:r>
              <a:rPr lang="ru-RU" altLang="ru-RU">
                <a:solidFill>
                  <a:srgbClr val="1F1F1F"/>
                </a:solidFill>
                <a:latin typeface="skoda_promedium"/>
              </a:rPr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2616200" y="1804988"/>
            <a:ext cx="3924300" cy="917575"/>
          </a:xfrm>
          <a:prstGeom prst="roundRect">
            <a:avLst>
              <a:gd name="adj" fmla="val 629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бывают бюджеты?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79425" y="2857500"/>
            <a:ext cx="2136775" cy="1219200"/>
          </a:xfrm>
          <a:prstGeom prst="roundRect">
            <a:avLst>
              <a:gd name="adj" fmla="val 63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семей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56000" y="3305175"/>
            <a:ext cx="2095500" cy="1200150"/>
          </a:xfrm>
          <a:prstGeom prst="roundRect">
            <a:avLst>
              <a:gd name="adj" fmla="val 639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публично-правовых образований: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40500" y="2857500"/>
            <a:ext cx="2268538" cy="1219200"/>
          </a:xfrm>
          <a:prstGeom prst="roundRect">
            <a:avLst>
              <a:gd name="adj" fmla="val 63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организаций</a:t>
            </a:r>
            <a:endParaRPr lang="en-US" sz="2000" dirty="0">
              <a:solidFill>
                <a:srgbClr val="8174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04800" y="692150"/>
            <a:ext cx="8551863" cy="720725"/>
          </a:xfrm>
          <a:prstGeom prst="roundRect">
            <a:avLst>
              <a:gd name="adj" fmla="val 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000" b="1" kern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– ЭТО ПЛАН ДОХОДОВ И РАСХОДОВ 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000" b="1" kern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ОПРЕДЕЛЕННЫЙ ПЕРИОД</a:t>
            </a:r>
          </a:p>
        </p:txBody>
      </p:sp>
      <p:pic>
        <p:nvPicPr>
          <p:cNvPr id="18446" name="Picture 9" descr="C:\Users\zaytsevam\Desktop\st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076450"/>
            <a:ext cx="12128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9" descr="C:\Users\zaytsevam\Desktop\st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40500" y="2132013"/>
            <a:ext cx="12001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10" descr="C:\Users\zaytsevam\Desktop\str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40238" y="2744788"/>
            <a:ext cx="381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Скругленная прямоугольная выноска 36"/>
          <p:cNvSpPr/>
          <p:nvPr/>
        </p:nvSpPr>
        <p:spPr>
          <a:xfrm>
            <a:off x="250825" y="1603375"/>
            <a:ext cx="2024063" cy="454025"/>
          </a:xfrm>
          <a:prstGeom prst="wedgeRoundRectCallout">
            <a:avLst>
              <a:gd name="adj1" fmla="val 34596"/>
              <a:gd name="adj2" fmla="val -90928"/>
              <a:gd name="adj3" fmla="val 16667"/>
            </a:avLst>
          </a:prstGeom>
          <a:solidFill>
            <a:schemeClr val="tx2">
              <a:lumMod val="60000"/>
              <a:lumOff val="40000"/>
              <a:alpha val="1215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000" b="1" dirty="0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Со </a:t>
            </a:r>
            <a:r>
              <a:rPr lang="ru-RU" sz="1000" b="1" dirty="0" err="1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старонормандского</a:t>
            </a:r>
            <a:r>
              <a:rPr lang="ru-RU" sz="1000" b="1" dirty="0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 </a:t>
            </a:r>
            <a:r>
              <a:rPr lang="en-US" sz="1000" b="1" dirty="0" err="1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buogette</a:t>
            </a:r>
            <a:r>
              <a:rPr lang="en-US" sz="1000" b="1" dirty="0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 – </a:t>
            </a:r>
            <a:r>
              <a:rPr lang="ru-RU" sz="1000" b="1" dirty="0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сумка, кошелек</a:t>
            </a:r>
            <a:endParaRPr lang="ru-RU" sz="1000" b="1" dirty="0">
              <a:solidFill>
                <a:schemeClr val="tx1"/>
              </a:solidFill>
              <a:latin typeface="PT Serif" panose="020A0603040505020204" pitchFamily="18" charset="-52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348038" y="4770438"/>
            <a:ext cx="2519362" cy="1827212"/>
          </a:xfrm>
          <a:prstGeom prst="roundRect">
            <a:avLst>
              <a:gd name="adj" fmla="val 63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Российской Федерации</a:t>
            </a:r>
          </a:p>
          <a:p>
            <a:pPr algn="ctr">
              <a:defRPr/>
            </a:pPr>
            <a:r>
              <a:rPr lang="ru-RU" sz="14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(региональные бюджеты, бюджеты территориальных фондов обязательного медицинского страхования)</a:t>
            </a:r>
            <a:endParaRPr lang="en-US" sz="1400" dirty="0">
              <a:solidFill>
                <a:srgbClr val="8174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069013" y="4772025"/>
            <a:ext cx="2303462" cy="1825625"/>
          </a:xfrm>
          <a:prstGeom prst="roundRect">
            <a:avLst>
              <a:gd name="adj" fmla="val 63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образований</a:t>
            </a:r>
          </a:p>
          <a:p>
            <a:pPr algn="ctr">
              <a:defRPr/>
            </a:pPr>
            <a:r>
              <a:rPr lang="ru-RU" sz="14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(местные бюджеты муниципальных районов, городских округов, городских и сельских поселений)</a:t>
            </a:r>
            <a:endParaRPr lang="en-US" sz="1400" dirty="0">
              <a:solidFill>
                <a:srgbClr val="8174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56" name="TextBox 29"/>
          <p:cNvSpPr txBox="1">
            <a:spLocks noChangeArrowheads="1"/>
          </p:cNvSpPr>
          <p:nvPr/>
        </p:nvSpPr>
        <p:spPr bwMode="auto">
          <a:xfrm>
            <a:off x="1692275" y="146050"/>
            <a:ext cx="6408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Какие бывают бюджеты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806450" y="4748213"/>
            <a:ext cx="2303463" cy="1849437"/>
          </a:xfrm>
          <a:prstGeom prst="roundRect">
            <a:avLst>
              <a:gd name="adj" fmla="val 63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b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бюджет, бюджеты государственных внебюджетных фондов Российской Федерации) </a:t>
            </a:r>
            <a:endParaRPr lang="en-US" sz="2000" dirty="0">
              <a:solidFill>
                <a:srgbClr val="8174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60" name="Picture 10" descr="C:\Users\zaytsevam\Desktop\str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3250" y="4505325"/>
            <a:ext cx="381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1" name="Picture 10" descr="C:\Users\zaytsevam\Desktop\str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355147">
            <a:off x="2970213" y="4365625"/>
            <a:ext cx="381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2" name="Picture 10" descr="C:\Users\zaytsevam\Desktop\str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607338">
            <a:off x="6032500" y="4354513"/>
            <a:ext cx="381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6"/>
          <p:cNvSpPr>
            <a:spLocks noChangeArrowheads="1"/>
          </p:cNvSpPr>
          <p:nvPr/>
        </p:nvSpPr>
        <p:spPr bwMode="auto">
          <a:xfrm>
            <a:off x="5508625" y="5734050"/>
            <a:ext cx="3527425" cy="576263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58" name="AutoShape 6"/>
          <p:cNvSpPr>
            <a:spLocks noChangeArrowheads="1"/>
          </p:cNvSpPr>
          <p:nvPr/>
        </p:nvSpPr>
        <p:spPr bwMode="auto">
          <a:xfrm>
            <a:off x="107950" y="5734050"/>
            <a:ext cx="4032250" cy="6477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59" name="Text Box 58"/>
          <p:cNvSpPr txBox="1">
            <a:spLocks noChangeArrowheads="1"/>
          </p:cNvSpPr>
          <p:nvPr/>
        </p:nvSpPr>
        <p:spPr bwMode="auto">
          <a:xfrm>
            <a:off x="1042988" y="0"/>
            <a:ext cx="7200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latin typeface="Times New Roman" pitchFamily="18" charset="0"/>
              </a:rPr>
              <a:t>Бюджетный процесс</a:t>
            </a:r>
            <a:endParaRPr lang="ru-RU" altLang="ru-RU" sz="2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215900" y="476250"/>
            <a:ext cx="8928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60363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>
                <a:latin typeface="Times New Roman" pitchFamily="18" charset="0"/>
              </a:rPr>
              <a:t>Представляет собой деятельность по составлению проекта бюджета, его рассмотрению, утверждению, исполнению, составлению отчета об исполнении и его утверждению.</a:t>
            </a: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2159000" y="1125538"/>
            <a:ext cx="5072063" cy="288925"/>
          </a:xfrm>
          <a:prstGeom prst="rect">
            <a:avLst/>
          </a:prstGeom>
          <a:solidFill>
            <a:srgbClr val="CCFFFF"/>
          </a:solidFill>
          <a:ln w="15875">
            <a:solidFill>
              <a:srgbClr val="3366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ЭТАПЫ БЮДЖЕТНОГО ПРОЦЕССА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287338" y="1701800"/>
            <a:ext cx="1476375" cy="863600"/>
          </a:xfrm>
          <a:prstGeom prst="rect">
            <a:avLst/>
          </a:prstGeom>
          <a:solidFill>
            <a:srgbClr val="CCFFFF"/>
          </a:solidFill>
          <a:ln w="1587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Разработка проекта бюджета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1943100" y="1701800"/>
            <a:ext cx="1511300" cy="865188"/>
          </a:xfrm>
          <a:prstGeom prst="rect">
            <a:avLst/>
          </a:prstGeom>
          <a:solidFill>
            <a:srgbClr val="CCFFFF"/>
          </a:solidFill>
          <a:ln w="1587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Рассмотрение проекта бюджета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3671888" y="1701800"/>
            <a:ext cx="1511300" cy="865188"/>
          </a:xfrm>
          <a:prstGeom prst="rect">
            <a:avLst/>
          </a:prstGeom>
          <a:solidFill>
            <a:srgbClr val="CCFFFF"/>
          </a:solidFill>
          <a:ln w="1587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Утверждение проекта бюджета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5400675" y="1701800"/>
            <a:ext cx="1482725" cy="863600"/>
          </a:xfrm>
          <a:prstGeom prst="rect">
            <a:avLst/>
          </a:prstGeom>
          <a:solidFill>
            <a:srgbClr val="CCFFFF"/>
          </a:solidFill>
          <a:ln w="1587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Исполнение бюджета</a:t>
            </a:r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7127875" y="1701800"/>
            <a:ext cx="1992313" cy="863600"/>
          </a:xfrm>
          <a:prstGeom prst="rect">
            <a:avLst/>
          </a:prstGeom>
          <a:solidFill>
            <a:srgbClr val="CCFFFF"/>
          </a:solidFill>
          <a:ln w="1587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Рассмотрение и утверждение отчета об исполнении бюджета</a:t>
            </a:r>
          </a:p>
        </p:txBody>
      </p:sp>
      <p:sp>
        <p:nvSpPr>
          <p:cNvPr id="71692" name="Line 12"/>
          <p:cNvSpPr>
            <a:spLocks noChangeShapeType="1"/>
          </p:cNvSpPr>
          <p:nvPr/>
        </p:nvSpPr>
        <p:spPr bwMode="auto">
          <a:xfrm>
            <a:off x="4464050" y="1412875"/>
            <a:ext cx="0" cy="215900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>
            <a:off x="863600" y="1485900"/>
            <a:ext cx="7416800" cy="0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>
            <a:off x="863600" y="1485900"/>
            <a:ext cx="0" cy="217488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>
            <a:off x="2592388" y="1485900"/>
            <a:ext cx="0" cy="214313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>
            <a:off x="4464050" y="1485900"/>
            <a:ext cx="0" cy="215900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6119813" y="1485900"/>
            <a:ext cx="0" cy="214313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>
            <a:off x="8280400" y="1485900"/>
            <a:ext cx="0" cy="215900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4" name="Text Box 280"/>
          <p:cNvSpPr txBox="1">
            <a:spLocks noChangeArrowheads="1"/>
          </p:cNvSpPr>
          <p:nvPr/>
        </p:nvSpPr>
        <p:spPr bwMode="auto">
          <a:xfrm>
            <a:off x="0" y="5805488"/>
            <a:ext cx="4427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>
                <a:latin typeface="Times New Roman" pitchFamily="18" charset="0"/>
              </a:rPr>
              <a:t>Определение основных </a:t>
            </a:r>
            <a:r>
              <a:rPr lang="ru-RU" altLang="ru-RU" b="1">
                <a:latin typeface="Times New Roman" pitchFamily="18" charset="0"/>
              </a:rPr>
              <a:t>приоритетов и направлений</a:t>
            </a:r>
          </a:p>
          <a:p>
            <a:pPr algn="ctr"/>
            <a:r>
              <a:rPr lang="ru-RU" altLang="ru-RU">
                <a:latin typeface="Times New Roman" pitchFamily="18" charset="0"/>
              </a:rPr>
              <a:t>финансирования расходов бюджета сельского поселения</a:t>
            </a:r>
          </a:p>
        </p:txBody>
      </p:sp>
      <p:sp>
        <p:nvSpPr>
          <p:cNvPr id="19475" name="Text Box 58"/>
          <p:cNvSpPr txBox="1">
            <a:spLocks noChangeArrowheads="1"/>
          </p:cNvSpPr>
          <p:nvPr/>
        </p:nvSpPr>
        <p:spPr bwMode="auto">
          <a:xfrm>
            <a:off x="1116013" y="3213100"/>
            <a:ext cx="7200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latin typeface="Times New Roman" pitchFamily="18" charset="0"/>
              </a:rPr>
              <a:t>Основы составления проекта бюджета сельского поселения</a:t>
            </a:r>
            <a:endParaRPr lang="ru-RU" altLang="ru-RU" sz="2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9476" name="AutoShape 6"/>
          <p:cNvSpPr>
            <a:spLocks noChangeArrowheads="1"/>
          </p:cNvSpPr>
          <p:nvPr/>
        </p:nvSpPr>
        <p:spPr bwMode="auto">
          <a:xfrm>
            <a:off x="2339975" y="3860800"/>
            <a:ext cx="2171700" cy="1296988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77" name="AutoShape 6"/>
          <p:cNvSpPr>
            <a:spLocks noChangeArrowheads="1"/>
          </p:cNvSpPr>
          <p:nvPr/>
        </p:nvSpPr>
        <p:spPr bwMode="auto">
          <a:xfrm>
            <a:off x="4572000" y="3933825"/>
            <a:ext cx="2171700" cy="9366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78" name="AutoShape 6"/>
          <p:cNvSpPr>
            <a:spLocks noChangeArrowheads="1"/>
          </p:cNvSpPr>
          <p:nvPr/>
        </p:nvSpPr>
        <p:spPr bwMode="auto">
          <a:xfrm>
            <a:off x="6804025" y="3933825"/>
            <a:ext cx="2232025" cy="9366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79" name="AutoShape 6"/>
          <p:cNvSpPr>
            <a:spLocks noChangeArrowheads="1"/>
          </p:cNvSpPr>
          <p:nvPr/>
        </p:nvSpPr>
        <p:spPr bwMode="auto">
          <a:xfrm>
            <a:off x="0" y="3789363"/>
            <a:ext cx="2171700" cy="12969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0" name="Text Box 12"/>
          <p:cNvSpPr txBox="1">
            <a:spLocks noChangeArrowheads="1"/>
          </p:cNvSpPr>
          <p:nvPr/>
        </p:nvSpPr>
        <p:spPr bwMode="auto">
          <a:xfrm>
            <a:off x="2411413" y="3789363"/>
            <a:ext cx="20145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>
                <a:latin typeface="Times New Roman" pitchFamily="18" charset="0"/>
              </a:rPr>
              <a:t>Основные направления бюджетной и налоговой политики сельского поселения </a:t>
            </a:r>
          </a:p>
        </p:txBody>
      </p:sp>
      <p:sp>
        <p:nvSpPr>
          <p:cNvPr id="19481" name="Text Box 11"/>
          <p:cNvSpPr txBox="1">
            <a:spLocks noChangeArrowheads="1"/>
          </p:cNvSpPr>
          <p:nvPr/>
        </p:nvSpPr>
        <p:spPr bwMode="auto">
          <a:xfrm>
            <a:off x="4716463" y="3924300"/>
            <a:ext cx="19446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>
                <a:latin typeface="Times New Roman" pitchFamily="18" charset="0"/>
              </a:rPr>
              <a:t>Прогноз социально – экономического развития сельского поселения</a:t>
            </a:r>
          </a:p>
        </p:txBody>
      </p:sp>
      <p:sp>
        <p:nvSpPr>
          <p:cNvPr id="19482" name="Text Box 13"/>
          <p:cNvSpPr txBox="1">
            <a:spLocks noChangeArrowheads="1"/>
          </p:cNvSpPr>
          <p:nvPr/>
        </p:nvSpPr>
        <p:spPr bwMode="auto">
          <a:xfrm>
            <a:off x="6732588" y="3933825"/>
            <a:ext cx="24114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>
                <a:latin typeface="Times New Roman" pitchFamily="18" charset="0"/>
              </a:rPr>
              <a:t>Муниципальные </a:t>
            </a:r>
          </a:p>
          <a:p>
            <a:pPr algn="ctr"/>
            <a:r>
              <a:rPr lang="ru-RU" altLang="ru-RU" sz="1400">
                <a:latin typeface="Times New Roman" pitchFamily="18" charset="0"/>
              </a:rPr>
              <a:t>программы (проекты муниципальных программ) сельского поселения</a:t>
            </a:r>
          </a:p>
        </p:txBody>
      </p:sp>
      <p:sp>
        <p:nvSpPr>
          <p:cNvPr id="19483" name="Text Box 281"/>
          <p:cNvSpPr txBox="1">
            <a:spLocks noChangeArrowheads="1"/>
          </p:cNvSpPr>
          <p:nvPr/>
        </p:nvSpPr>
        <p:spPr bwMode="auto">
          <a:xfrm>
            <a:off x="5508625" y="5734050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>
                <a:latin typeface="Times New Roman" pitchFamily="18" charset="0"/>
              </a:rPr>
              <a:t>Определение основных </a:t>
            </a:r>
            <a:r>
              <a:rPr lang="ru-RU" altLang="ru-RU" b="1">
                <a:latin typeface="Times New Roman" pitchFamily="18" charset="0"/>
              </a:rPr>
              <a:t>объемов доходов </a:t>
            </a:r>
          </a:p>
          <a:p>
            <a:pPr algn="ctr"/>
            <a:r>
              <a:rPr lang="ru-RU" altLang="ru-RU">
                <a:latin typeface="Times New Roman" pitchFamily="18" charset="0"/>
              </a:rPr>
              <a:t>бюджета сельского поселения</a:t>
            </a:r>
          </a:p>
        </p:txBody>
      </p:sp>
      <p:sp>
        <p:nvSpPr>
          <p:cNvPr id="19484" name="AutoShape 207"/>
          <p:cNvSpPr>
            <a:spLocks noChangeArrowheads="1"/>
          </p:cNvSpPr>
          <p:nvPr/>
        </p:nvSpPr>
        <p:spPr bwMode="auto">
          <a:xfrm rot="-5400000">
            <a:off x="3250407" y="5182393"/>
            <a:ext cx="387350" cy="481013"/>
          </a:xfrm>
          <a:prstGeom prst="left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5" name="AutoShape 207"/>
          <p:cNvSpPr>
            <a:spLocks noChangeArrowheads="1"/>
          </p:cNvSpPr>
          <p:nvPr/>
        </p:nvSpPr>
        <p:spPr bwMode="auto">
          <a:xfrm rot="-5400000">
            <a:off x="5495926" y="5026025"/>
            <a:ext cx="647700" cy="479425"/>
          </a:xfrm>
          <a:prstGeom prst="leftArrow">
            <a:avLst>
              <a:gd name="adj1" fmla="val 50000"/>
              <a:gd name="adj2" fmla="val 379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6" name="AutoShape 207"/>
          <p:cNvSpPr>
            <a:spLocks noChangeArrowheads="1"/>
          </p:cNvSpPr>
          <p:nvPr/>
        </p:nvSpPr>
        <p:spPr bwMode="auto">
          <a:xfrm rot="-5400000">
            <a:off x="7572375" y="5016501"/>
            <a:ext cx="630237" cy="481012"/>
          </a:xfrm>
          <a:prstGeom prst="leftArrow">
            <a:avLst>
              <a:gd name="adj1" fmla="val 50000"/>
              <a:gd name="adj2" fmla="val 368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7" name="AutoShape 207"/>
          <p:cNvSpPr>
            <a:spLocks noChangeArrowheads="1"/>
          </p:cNvSpPr>
          <p:nvPr/>
        </p:nvSpPr>
        <p:spPr bwMode="auto">
          <a:xfrm rot="-5400000">
            <a:off x="803276" y="5110162"/>
            <a:ext cx="385762" cy="481013"/>
          </a:xfrm>
          <a:prstGeom prst="left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8" name="AutoShape 49"/>
          <p:cNvSpPr>
            <a:spLocks noChangeArrowheads="1"/>
          </p:cNvSpPr>
          <p:nvPr/>
        </p:nvSpPr>
        <p:spPr bwMode="auto">
          <a:xfrm rot="5400000">
            <a:off x="4644232" y="5372894"/>
            <a:ext cx="360362" cy="1225550"/>
          </a:xfrm>
          <a:prstGeom prst="upDownArrow">
            <a:avLst>
              <a:gd name="adj1" fmla="val 50000"/>
              <a:gd name="adj2" fmla="val 680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9" name="Text Box 10"/>
          <p:cNvSpPr txBox="1">
            <a:spLocks noChangeArrowheads="1"/>
          </p:cNvSpPr>
          <p:nvPr/>
        </p:nvSpPr>
        <p:spPr bwMode="auto">
          <a:xfrm>
            <a:off x="0" y="3716338"/>
            <a:ext cx="22685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Положения послания Президента Российской Федерации Федеральному Собранию Российской Федерации, определяющих бюджетную политику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71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7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build="p"/>
      <p:bldP spid="71686" grpId="0" animBg="1"/>
      <p:bldP spid="71687" grpId="0" animBg="1"/>
      <p:bldP spid="71688" grpId="0" animBg="1"/>
      <p:bldP spid="71689" grpId="0" animBg="1"/>
      <p:bldP spid="71690" grpId="0" animBg="1"/>
      <p:bldP spid="71691" grpId="0" animBg="1"/>
      <p:bldP spid="71692" grpId="0" animBg="1"/>
      <p:bldP spid="71693" grpId="0" animBg="1"/>
      <p:bldP spid="71694" grpId="0" animBg="1"/>
      <p:bldP spid="71695" grpId="0" animBg="1"/>
      <p:bldP spid="71696" grpId="0" animBg="1"/>
      <p:bldP spid="71697" grpId="0" animBg="1"/>
      <p:bldP spid="716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16632"/>
            <a:ext cx="8856662" cy="431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ru-RU" sz="2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ГРАЖДАНИН И ЕГО УЧАСТИЕ В БЮДЖЕТНОМ ПРОЦЕССЕ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266673" y="579158"/>
            <a:ext cx="3288227" cy="1039518"/>
          </a:xfrm>
          <a:prstGeom prst="wedgeRoundRectCallout">
            <a:avLst>
              <a:gd name="adj1" fmla="val -59539"/>
              <a:gd name="adj2" fmla="val 128753"/>
              <a:gd name="adj3" fmla="val 16667"/>
            </a:avLst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800" dirty="0">
              <a:solidFill>
                <a:srgbClr val="66CC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40858" y="643484"/>
            <a:ext cx="2736304" cy="7386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Возможности влияния </a:t>
            </a:r>
          </a:p>
          <a:p>
            <a:pPr algn="ctr"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гражданина на состав бюджета</a:t>
            </a:r>
          </a:p>
        </p:txBody>
      </p:sp>
      <p:pic>
        <p:nvPicPr>
          <p:cNvPr id="20486" name="Схема 8" descr="цукцук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196975"/>
            <a:ext cx="3505200" cy="52974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16013" y="2636838"/>
            <a:ext cx="2519362" cy="24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КАК НАЛОГОПЛАТЕЛЬЩИК</a:t>
            </a:r>
          </a:p>
        </p:txBody>
      </p:sp>
      <p:sp>
        <p:nvSpPr>
          <p:cNvPr id="20488" name="TextBox 14"/>
          <p:cNvSpPr txBox="1">
            <a:spLocks noChangeArrowheads="1"/>
          </p:cNvSpPr>
          <p:nvPr/>
        </p:nvSpPr>
        <p:spPr bwMode="auto">
          <a:xfrm>
            <a:off x="1116013" y="4508500"/>
            <a:ext cx="22320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>
                <a:latin typeface="Times New Roman" pitchFamily="18" charset="0"/>
                <a:cs typeface="Times New Roman" pitchFamily="18" charset="0"/>
              </a:rPr>
              <a:t>КАК ПОЛУЧАТЕЛЬ СОЦИАЛЬНЫХ ГАРАНТИЙ</a:t>
            </a:r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3924300" y="1916113"/>
            <a:ext cx="49672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1400" b="1">
                <a:latin typeface="Mangal" pitchFamily="18" charset="0"/>
              </a:rPr>
              <a:t>Оценка качества предоставления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муниципальных услуг (размещаются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на сайтах органов власти,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социологический опрос в МФЦ)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2.  Публичные слушания  по проекту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решения Сельской Думы «Село Заречье» о бюджете сельского поселения на очередной финансовый год.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3.  Публичные слушания по отчету об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исполнении бюджета сельского поселения «Село Заречье»</a:t>
            </a:r>
          </a:p>
          <a:p>
            <a:pPr marL="342900" indent="-342900"/>
            <a:endParaRPr lang="ru-RU" sz="1600" b="1">
              <a:latin typeface="Mangal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81" descr="Крупная сетка"/>
          <p:cNvSpPr>
            <a:spLocks noChangeArrowheads="1"/>
          </p:cNvSpPr>
          <p:nvPr/>
        </p:nvSpPr>
        <p:spPr bwMode="auto">
          <a:xfrm>
            <a:off x="179388" y="3068638"/>
            <a:ext cx="3128962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pic>
        <p:nvPicPr>
          <p:cNvPr id="22530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1403350" y="908050"/>
            <a:ext cx="16494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5867400" y="981075"/>
            <a:ext cx="1504950" cy="1871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253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950" y="260350"/>
            <a:ext cx="8856663" cy="62642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z="180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180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180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18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042988" y="1052513"/>
            <a:ext cx="1730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867400" y="2708275"/>
            <a:ext cx="938213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ДОХОДЫ</a:t>
            </a:r>
          </a:p>
        </p:txBody>
      </p:sp>
      <p:pic>
        <p:nvPicPr>
          <p:cNvPr id="22535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7380288" y="1773238"/>
            <a:ext cx="9017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52"/>
          <p:cNvSpPr txBox="1">
            <a:spLocks noChangeArrowheads="1"/>
          </p:cNvSpPr>
          <p:nvPr/>
        </p:nvSpPr>
        <p:spPr bwMode="auto">
          <a:xfrm>
            <a:off x="7380288" y="2708275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РАСХОДЫ</a:t>
            </a:r>
          </a:p>
        </p:txBody>
      </p:sp>
      <p:pic>
        <p:nvPicPr>
          <p:cNvPr id="22537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468313" y="1700213"/>
            <a:ext cx="965200" cy="10080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2538" name="Text Box 60"/>
          <p:cNvSpPr txBox="1">
            <a:spLocks noChangeArrowheads="1"/>
          </p:cNvSpPr>
          <p:nvPr/>
        </p:nvSpPr>
        <p:spPr bwMode="auto">
          <a:xfrm>
            <a:off x="395288" y="2565400"/>
            <a:ext cx="936625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ДОХОДЫ</a:t>
            </a:r>
          </a:p>
        </p:txBody>
      </p:sp>
      <p:sp>
        <p:nvSpPr>
          <p:cNvPr id="22539" name="Text Box 62"/>
          <p:cNvSpPr txBox="1">
            <a:spLocks noChangeArrowheads="1"/>
          </p:cNvSpPr>
          <p:nvPr/>
        </p:nvSpPr>
        <p:spPr bwMode="auto">
          <a:xfrm>
            <a:off x="1763713" y="2565400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РАСХОДЫ</a:t>
            </a:r>
          </a:p>
        </p:txBody>
      </p:sp>
      <p:sp>
        <p:nvSpPr>
          <p:cNvPr id="22540" name="AutoShape 77" descr="Крупная сетка"/>
          <p:cNvSpPr>
            <a:spLocks noChangeArrowheads="1"/>
          </p:cNvSpPr>
          <p:nvPr/>
        </p:nvSpPr>
        <p:spPr bwMode="auto">
          <a:xfrm>
            <a:off x="971550" y="115888"/>
            <a:ext cx="6985000" cy="576262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22541" name="Text Box 78"/>
          <p:cNvSpPr txBox="1">
            <a:spLocks noChangeArrowheads="1"/>
          </p:cNvSpPr>
          <p:nvPr/>
        </p:nvSpPr>
        <p:spPr bwMode="auto">
          <a:xfrm>
            <a:off x="1187450" y="188913"/>
            <a:ext cx="662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>
                <a:latin typeface="Times New Roman" pitchFamily="18" charset="0"/>
              </a:rPr>
              <a:t>ДОХОДЫ – РАСХОДЫ = ДЕФИЦИТ (ПРОФИЦИТ)</a:t>
            </a:r>
          </a:p>
        </p:txBody>
      </p:sp>
      <p:sp>
        <p:nvSpPr>
          <p:cNvPr id="22542" name="Text Box 80"/>
          <p:cNvSpPr txBox="1">
            <a:spLocks noChangeArrowheads="1"/>
          </p:cNvSpPr>
          <p:nvPr/>
        </p:nvSpPr>
        <p:spPr bwMode="auto">
          <a:xfrm>
            <a:off x="323850" y="3068638"/>
            <a:ext cx="2879725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>
                <a:latin typeface="Times New Roman" pitchFamily="18" charset="0"/>
              </a:rPr>
              <a:t>ДЕФИЦИТ </a:t>
            </a:r>
          </a:p>
          <a:p>
            <a:pPr algn="ctr"/>
            <a:r>
              <a:rPr lang="ru-RU" altLang="ru-RU" sz="1400" b="1">
                <a:latin typeface="Times New Roman" pitchFamily="18" charset="0"/>
              </a:rPr>
              <a:t>(расходы больше доходов)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При превышении расходов над доходами  принимается решение об источниках покрытия дефицита (например, использовать имеющиеся накопления, остатки, взять в долг).</a:t>
            </a:r>
          </a:p>
          <a:p>
            <a:pPr algn="ctr">
              <a:spcBef>
                <a:spcPct val="50000"/>
              </a:spcBef>
            </a:pPr>
            <a:endParaRPr lang="ru-RU" altLang="ru-RU">
              <a:latin typeface="Times New Roman" pitchFamily="18" charset="0"/>
            </a:endParaRPr>
          </a:p>
        </p:txBody>
      </p:sp>
      <p:sp>
        <p:nvSpPr>
          <p:cNvPr id="22543" name="AutoShape 82" descr="Крупная сетка"/>
          <p:cNvSpPr>
            <a:spLocks noChangeArrowheads="1"/>
          </p:cNvSpPr>
          <p:nvPr/>
        </p:nvSpPr>
        <p:spPr bwMode="auto">
          <a:xfrm>
            <a:off x="5724525" y="3141663"/>
            <a:ext cx="3095625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22544" name="Text Box 83"/>
          <p:cNvSpPr txBox="1">
            <a:spLocks noChangeArrowheads="1"/>
          </p:cNvSpPr>
          <p:nvPr/>
        </p:nvSpPr>
        <p:spPr bwMode="auto">
          <a:xfrm>
            <a:off x="5795963" y="3141663"/>
            <a:ext cx="29527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>
                <a:latin typeface="Times New Roman" pitchFamily="18" charset="0"/>
              </a:rPr>
              <a:t>ПРОФИЦИТ</a:t>
            </a:r>
          </a:p>
          <a:p>
            <a:pPr algn="ctr"/>
            <a:r>
              <a:rPr lang="ru-RU" altLang="ru-RU" sz="1400" b="1">
                <a:latin typeface="Times New Roman" pitchFamily="18" charset="0"/>
              </a:rPr>
              <a:t>(доходы больше расходов)</a:t>
            </a:r>
          </a:p>
          <a:p>
            <a:pPr algn="just">
              <a:spcBef>
                <a:spcPct val="50000"/>
              </a:spcBef>
            </a:pPr>
            <a:r>
              <a:rPr lang="ru-RU" altLang="ru-RU" sz="1300">
                <a:latin typeface="Times New Roman" pitchFamily="18" charset="0"/>
              </a:rPr>
              <a:t>При превышении доходов над расходами принимается решение, как их использовать (например, накапливать резервы, остатки, погашать долг).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950" y="188913"/>
            <a:ext cx="8786813" cy="6480175"/>
          </a:xfrm>
        </p:spPr>
        <p:txBody>
          <a:bodyPr/>
          <a:lstStyle/>
          <a:p>
            <a:pPr marL="0" indent="542925" algn="just" eaLnBrk="1" hangingPunct="1">
              <a:buFontTx/>
              <a:buNone/>
            </a:pPr>
            <a:endParaRPr lang="ru-RU" altLang="ru-RU" sz="1800" b="1">
              <a:solidFill>
                <a:srgbClr val="0033CC"/>
              </a:solidFill>
              <a:latin typeface="Times New Roman" pitchFamily="18" charset="0"/>
            </a:endParaRPr>
          </a:p>
          <a:p>
            <a:pPr marL="0" indent="542925" algn="just" eaLnBrk="1" hangingPunct="1">
              <a:buFontTx/>
              <a:buNone/>
            </a:pPr>
            <a:endParaRPr lang="ru-RU" altLang="ru-RU" sz="1800" b="1">
              <a:solidFill>
                <a:srgbClr val="0033CC"/>
              </a:solidFill>
              <a:latin typeface="Times New Roman" pitchFamily="18" charset="0"/>
            </a:endParaRPr>
          </a:p>
        </p:txBody>
      </p:sp>
      <p:grpSp>
        <p:nvGrpSpPr>
          <p:cNvPr id="23554" name="AutoShape 6"/>
          <p:cNvGrpSpPr>
            <a:grpSpLocks/>
          </p:cNvGrpSpPr>
          <p:nvPr/>
        </p:nvGrpSpPr>
        <p:grpSpPr bwMode="auto">
          <a:xfrm>
            <a:off x="2339975" y="319088"/>
            <a:ext cx="4681538" cy="388937"/>
            <a:chOff x="1233" y="-197"/>
            <a:chExt cx="3291" cy="1324"/>
          </a:xfrm>
        </p:grpSpPr>
        <p:pic>
          <p:nvPicPr>
            <p:cNvPr id="23576" name="AutoShape 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33" y="-197"/>
              <a:ext cx="3291" cy="1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77" name="Text Box 23"/>
            <p:cNvSpPr txBox="1">
              <a:spLocks noChangeArrowheads="1"/>
            </p:cNvSpPr>
            <p:nvPr/>
          </p:nvSpPr>
          <p:spPr bwMode="auto">
            <a:xfrm>
              <a:off x="1311" y="85"/>
              <a:ext cx="3138" cy="759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altLang="ru-RU" sz="2000" b="1" i="1">
                  <a:latin typeface="Times New Roman" pitchFamily="18" charset="0"/>
                </a:rPr>
                <a:t>Межбюджетные трансферты</a:t>
              </a:r>
            </a:p>
          </p:txBody>
        </p:sp>
      </p:grpSp>
      <p:sp>
        <p:nvSpPr>
          <p:cNvPr id="7171" name="AutoShape 7"/>
          <p:cNvSpPr>
            <a:spLocks noChangeArrowheads="1"/>
          </p:cNvSpPr>
          <p:nvPr/>
        </p:nvSpPr>
        <p:spPr bwMode="auto">
          <a:xfrm>
            <a:off x="699127" y="885240"/>
            <a:ext cx="1838801" cy="4776007"/>
          </a:xfrm>
          <a:prstGeom prst="flowChartAlternateProcess">
            <a:avLst/>
          </a:prstGeom>
          <a:solidFill>
            <a:srgbClr val="CCFFCC">
              <a:alpha val="7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>
              <a:latin typeface="Times New Roman" pitchFamily="18" charset="0"/>
              <a:cs typeface="+mn-cs"/>
            </a:endParaRPr>
          </a:p>
        </p:txBody>
      </p:sp>
      <p:sp>
        <p:nvSpPr>
          <p:cNvPr id="7172" name="AutoShape 8"/>
          <p:cNvSpPr>
            <a:spLocks noChangeArrowheads="1"/>
          </p:cNvSpPr>
          <p:nvPr/>
        </p:nvSpPr>
        <p:spPr bwMode="auto">
          <a:xfrm>
            <a:off x="2693211" y="865071"/>
            <a:ext cx="1843212" cy="4796175"/>
          </a:xfrm>
          <a:prstGeom prst="flowChartAlternateProcess">
            <a:avLst/>
          </a:prstGeom>
          <a:solidFill>
            <a:srgbClr val="CCFFCC">
              <a:alpha val="7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>
              <a:latin typeface="Times New Roman" pitchFamily="18" charset="0"/>
              <a:cs typeface="+mn-cs"/>
            </a:endParaRPr>
          </a:p>
        </p:txBody>
      </p:sp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4729506" y="885239"/>
            <a:ext cx="1910302" cy="4776007"/>
          </a:xfrm>
          <a:prstGeom prst="flowChartAlternateProcess">
            <a:avLst/>
          </a:prstGeom>
          <a:solidFill>
            <a:srgbClr val="CCFFCC">
              <a:alpha val="7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>
              <a:latin typeface="Times New Roman" pitchFamily="18" charset="0"/>
              <a:cs typeface="+mn-cs"/>
            </a:endParaRPr>
          </a:p>
        </p:txBody>
      </p:sp>
      <p:sp>
        <p:nvSpPr>
          <p:cNvPr id="23564" name="Text Box 36"/>
          <p:cNvSpPr txBox="1">
            <a:spLocks noChangeArrowheads="1"/>
          </p:cNvSpPr>
          <p:nvPr/>
        </p:nvSpPr>
        <p:spPr bwMode="auto">
          <a:xfrm>
            <a:off x="684213" y="1412875"/>
            <a:ext cx="1943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900">
              <a:latin typeface="Arial" charset="0"/>
            </a:endParaRPr>
          </a:p>
        </p:txBody>
      </p:sp>
      <p:sp>
        <p:nvSpPr>
          <p:cNvPr id="23565" name="Text Box 40"/>
          <p:cNvSpPr txBox="1">
            <a:spLocks noChangeArrowheads="1"/>
          </p:cNvSpPr>
          <p:nvPr/>
        </p:nvSpPr>
        <p:spPr bwMode="auto">
          <a:xfrm>
            <a:off x="823913" y="989013"/>
            <a:ext cx="15843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800" b="1">
                <a:latin typeface="Times New Roman" pitchFamily="18" charset="0"/>
              </a:rPr>
              <a:t>Дотации </a:t>
            </a:r>
          </a:p>
          <a:p>
            <a:r>
              <a:rPr lang="ru-RU" altLang="ru-RU" sz="1400" b="1">
                <a:latin typeface="Times New Roman" pitchFamily="18" charset="0"/>
              </a:rPr>
              <a:t>(</a:t>
            </a:r>
            <a:r>
              <a:rPr lang="ru-RU" altLang="ru-RU" sz="1400" b="1" i="1">
                <a:latin typeface="Times New Roman" pitchFamily="18" charset="0"/>
              </a:rPr>
              <a:t>от лат. «</a:t>
            </a:r>
            <a:r>
              <a:rPr lang="en-US" altLang="ru-RU" sz="1400" b="1" i="1">
                <a:latin typeface="Times New Roman" pitchFamily="18" charset="0"/>
              </a:rPr>
              <a:t>Dotatio</a:t>
            </a:r>
            <a:r>
              <a:rPr lang="ru-RU" altLang="ru-RU" sz="1400" b="1" i="1">
                <a:latin typeface="Times New Roman" pitchFamily="18" charset="0"/>
              </a:rPr>
              <a:t>» -дар, пожертвование</a:t>
            </a:r>
            <a:r>
              <a:rPr lang="ru-RU" altLang="ru-RU" sz="1400" b="1">
                <a:latin typeface="Times New Roman" pitchFamily="18" charset="0"/>
              </a:rPr>
              <a:t>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Предоставляется без определения конкретной цели их использования</a:t>
            </a:r>
          </a:p>
        </p:txBody>
      </p:sp>
      <p:sp>
        <p:nvSpPr>
          <p:cNvPr id="23566" name="Text Box 41"/>
          <p:cNvSpPr txBox="1">
            <a:spLocks noChangeArrowheads="1"/>
          </p:cNvSpPr>
          <p:nvPr/>
        </p:nvSpPr>
        <p:spPr bwMode="auto">
          <a:xfrm>
            <a:off x="2786063" y="887413"/>
            <a:ext cx="1657350" cy="29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800" b="1">
                <a:latin typeface="Times New Roman" pitchFamily="18" charset="0"/>
              </a:rPr>
              <a:t>Субвенции </a:t>
            </a:r>
          </a:p>
          <a:p>
            <a:r>
              <a:rPr lang="ru-RU" altLang="ru-RU" sz="1400" b="1">
                <a:latin typeface="Times New Roman" pitchFamily="18" charset="0"/>
              </a:rPr>
              <a:t>(</a:t>
            </a:r>
            <a:r>
              <a:rPr lang="ru-RU" altLang="ru-RU" sz="1400" b="1" i="1">
                <a:latin typeface="Times New Roman" pitchFamily="18" charset="0"/>
              </a:rPr>
              <a:t>от лат.</a:t>
            </a:r>
            <a:r>
              <a:rPr lang="en-US" altLang="ru-RU" sz="1400" b="1" i="1">
                <a:latin typeface="Times New Roman" pitchFamily="18" charset="0"/>
              </a:rPr>
              <a:t> </a:t>
            </a:r>
            <a:r>
              <a:rPr lang="ru-RU" altLang="ru-RU" sz="1400" b="1" i="1">
                <a:latin typeface="Times New Roman" pitchFamily="18" charset="0"/>
              </a:rPr>
              <a:t>«</a:t>
            </a:r>
            <a:r>
              <a:rPr lang="en-US" altLang="ru-RU" sz="1400" b="1" i="1">
                <a:latin typeface="Times New Roman" pitchFamily="18" charset="0"/>
              </a:rPr>
              <a:t>Subvenire</a:t>
            </a:r>
            <a:r>
              <a:rPr lang="ru-RU" altLang="ru-RU" sz="1400" b="1" i="1">
                <a:latin typeface="Times New Roman" pitchFamily="18" charset="0"/>
              </a:rPr>
              <a:t>»</a:t>
            </a:r>
            <a:r>
              <a:rPr lang="en-US" altLang="ru-RU" sz="1400" b="1" i="1">
                <a:latin typeface="Times New Roman" pitchFamily="18" charset="0"/>
              </a:rPr>
              <a:t> - </a:t>
            </a:r>
            <a:r>
              <a:rPr lang="ru-RU" altLang="ru-RU" sz="1400" b="1" i="1">
                <a:latin typeface="Times New Roman" pitchFamily="18" charset="0"/>
              </a:rPr>
              <a:t>приходить на помощь</a:t>
            </a:r>
            <a:r>
              <a:rPr lang="ru-RU" altLang="ru-RU" sz="1400" b="1">
                <a:latin typeface="Times New Roman" pitchFamily="18" charset="0"/>
              </a:rPr>
              <a:t>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Предоставляются на финансирование «переданных» другим публично-правовым образованиям полномочий</a:t>
            </a:r>
          </a:p>
        </p:txBody>
      </p:sp>
      <p:sp>
        <p:nvSpPr>
          <p:cNvPr id="23567" name="Text Box 42"/>
          <p:cNvSpPr txBox="1">
            <a:spLocks noChangeArrowheads="1"/>
          </p:cNvSpPr>
          <p:nvPr/>
        </p:nvSpPr>
        <p:spPr bwMode="auto">
          <a:xfrm>
            <a:off x="4814888" y="887413"/>
            <a:ext cx="172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800" b="1">
                <a:latin typeface="Times New Roman" pitchFamily="18" charset="0"/>
              </a:rPr>
              <a:t>Субсидии </a:t>
            </a:r>
          </a:p>
          <a:p>
            <a:r>
              <a:rPr lang="ru-RU" altLang="ru-RU" sz="1400" b="1" i="1">
                <a:latin typeface="Times New Roman" pitchFamily="18" charset="0"/>
              </a:rPr>
              <a:t>(от лат. «</a:t>
            </a:r>
            <a:r>
              <a:rPr lang="en-US" altLang="ru-RU" sz="1400" b="1" i="1">
                <a:latin typeface="Times New Roman" pitchFamily="18" charset="0"/>
              </a:rPr>
              <a:t>Subsiduim</a:t>
            </a:r>
            <a:r>
              <a:rPr lang="ru-RU" altLang="ru-RU" sz="1400" b="1" i="1">
                <a:latin typeface="Times New Roman" pitchFamily="18" charset="0"/>
              </a:rPr>
              <a:t>» - поддержка)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23568" name="Line 43"/>
          <p:cNvSpPr>
            <a:spLocks noChangeShapeType="1"/>
          </p:cNvSpPr>
          <p:nvPr/>
        </p:nvSpPr>
        <p:spPr bwMode="auto">
          <a:xfrm flipH="1">
            <a:off x="2051050" y="685800"/>
            <a:ext cx="496888" cy="180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69" name="Line 44"/>
          <p:cNvSpPr>
            <a:spLocks noChangeShapeType="1"/>
          </p:cNvSpPr>
          <p:nvPr/>
        </p:nvSpPr>
        <p:spPr bwMode="auto">
          <a:xfrm flipH="1">
            <a:off x="3614738" y="700088"/>
            <a:ext cx="327025" cy="187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0" name="Line 45"/>
          <p:cNvSpPr>
            <a:spLocks noChangeShapeType="1"/>
          </p:cNvSpPr>
          <p:nvPr/>
        </p:nvSpPr>
        <p:spPr bwMode="auto">
          <a:xfrm>
            <a:off x="6659563" y="692150"/>
            <a:ext cx="5762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6830516" y="856414"/>
            <a:ext cx="2112489" cy="4804831"/>
          </a:xfrm>
          <a:prstGeom prst="flowChartAlternateProcess">
            <a:avLst/>
          </a:prstGeom>
          <a:solidFill>
            <a:srgbClr val="CCFFCC">
              <a:alpha val="7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>
              <a:latin typeface="Times New Roman" pitchFamily="18" charset="0"/>
              <a:cs typeface="+mn-cs"/>
            </a:endParaRPr>
          </a:p>
        </p:txBody>
      </p:sp>
      <p:sp>
        <p:nvSpPr>
          <p:cNvPr id="23574" name="Line 50"/>
          <p:cNvSpPr>
            <a:spLocks noChangeShapeType="1"/>
          </p:cNvSpPr>
          <p:nvPr/>
        </p:nvSpPr>
        <p:spPr bwMode="auto">
          <a:xfrm>
            <a:off x="5430838" y="685800"/>
            <a:ext cx="260350" cy="201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5" name="Text Box 51"/>
          <p:cNvSpPr txBox="1">
            <a:spLocks noChangeArrowheads="1"/>
          </p:cNvSpPr>
          <p:nvPr/>
        </p:nvSpPr>
        <p:spPr bwMode="auto">
          <a:xfrm>
            <a:off x="6915150" y="885825"/>
            <a:ext cx="197802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800" b="1">
                <a:latin typeface="Times New Roman" pitchFamily="18" charset="0"/>
              </a:rPr>
              <a:t>Иные межбюджетные трансферты</a:t>
            </a:r>
            <a:r>
              <a:rPr lang="ru-RU" altLang="ru-RU" sz="900">
                <a:latin typeface="Arial" charset="0"/>
              </a:rPr>
              <a:t> </a:t>
            </a:r>
            <a:r>
              <a:rPr lang="ru-RU" altLang="ru-RU" sz="1400" b="1" i="1">
                <a:latin typeface="Times New Roman" pitchFamily="18" charset="0"/>
              </a:rPr>
              <a:t>(Трансфе́рт от лат. «Transfero»-переношу,перемещаю)</a:t>
            </a:r>
            <a:r>
              <a:rPr lang="ru-RU" altLang="ru-RU" sz="1400" b="1">
                <a:latin typeface="Arial" charset="0"/>
              </a:rPr>
              <a:t> </a:t>
            </a:r>
            <a:r>
              <a:rPr lang="ru-RU" altLang="ru-RU" sz="1400">
                <a:latin typeface="Times New Roman" pitchFamily="18" charset="0"/>
              </a:rPr>
              <a:t>Предоставляются на осуществление части полномочий по решению вопросов местного значения в соответствии с заключенными соглашениями</a:t>
            </a:r>
            <a:endParaRPr lang="ru-RU" altLang="ru-RU" sz="900" b="1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>
            <a:extLst>
              <a:ext uri="{FF2B5EF4-FFF2-40B4-BE49-F238E27FC236}">
                <a16:creationId xmlns:a16="http://schemas.microsoft.com/office/drawing/2014/main" id="{A97492A3-CF5F-43E6-B2E3-3099330C227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9750" y="981075"/>
            <a:ext cx="8208963" cy="4957763"/>
            <a:chOff x="701" y="460"/>
            <a:chExt cx="3743" cy="1584"/>
          </a:xfrm>
        </p:grpSpPr>
        <p:cxnSp>
          <p:nvCxnSpPr>
            <p:cNvPr id="35844" name="_s35844">
              <a:extLst>
                <a:ext uri="{FF2B5EF4-FFF2-40B4-BE49-F238E27FC236}">
                  <a16:creationId xmlns:a16="http://schemas.microsoft.com/office/drawing/2014/main" id="{C3DC94C8-0383-4443-9D7A-0E71E5F47D43}"/>
                </a:ext>
              </a:extLst>
            </p:cNvPr>
            <p:cNvCxnSpPr>
              <a:cxnSpLocks noChangeShapeType="1"/>
              <a:stCxn id="12" idx="3"/>
              <a:endCxn id="11" idx="2"/>
            </p:cNvCxnSpPr>
            <p:nvPr/>
          </p:nvCxnSpPr>
          <p:spPr bwMode="auto">
            <a:xfrm flipV="1">
              <a:off x="3868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5" name="_s35845">
              <a:extLst>
                <a:ext uri="{FF2B5EF4-FFF2-40B4-BE49-F238E27FC236}">
                  <a16:creationId xmlns:a16="http://schemas.microsoft.com/office/drawing/2014/main" id="{4F72496B-3ED9-4E3A-9640-31925085B196}"/>
                </a:ext>
              </a:extLst>
            </p:cNvPr>
            <p:cNvCxnSpPr>
              <a:cxnSpLocks noChangeShapeType="1"/>
              <a:stCxn id="11" idx="0"/>
              <a:endCxn id="6" idx="2"/>
            </p:cNvCxnSpPr>
            <p:nvPr/>
          </p:nvCxnSpPr>
          <p:spPr bwMode="auto">
            <a:xfrm rot="16200000">
              <a:off x="3941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6" name="_s35846">
              <a:extLst>
                <a:ext uri="{FF2B5EF4-FFF2-40B4-BE49-F238E27FC236}">
                  <a16:creationId xmlns:a16="http://schemas.microsoft.com/office/drawing/2014/main" id="{3D8A1759-90A7-4951-8638-013762902118}"/>
                </a:ext>
              </a:extLst>
            </p:cNvPr>
            <p:cNvCxnSpPr>
              <a:cxnSpLocks noChangeShapeType="1"/>
              <a:stCxn id="10" idx="3"/>
              <a:endCxn id="9" idx="2"/>
            </p:cNvCxnSpPr>
            <p:nvPr/>
          </p:nvCxnSpPr>
          <p:spPr bwMode="auto">
            <a:xfrm flipV="1">
              <a:off x="2716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7" name="_s35847">
              <a:extLst>
                <a:ext uri="{FF2B5EF4-FFF2-40B4-BE49-F238E27FC236}">
                  <a16:creationId xmlns:a16="http://schemas.microsoft.com/office/drawing/2014/main" id="{45D8733D-2930-40BD-B2FA-6409C61DB118}"/>
                </a:ext>
              </a:extLst>
            </p:cNvPr>
            <p:cNvCxnSpPr>
              <a:cxnSpLocks noChangeShapeType="1"/>
              <a:stCxn id="9" idx="0"/>
              <a:endCxn id="5" idx="2"/>
            </p:cNvCxnSpPr>
            <p:nvPr/>
          </p:nvCxnSpPr>
          <p:spPr bwMode="auto">
            <a:xfrm rot="16200000">
              <a:off x="2789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8" name="_s35848">
              <a:extLst>
                <a:ext uri="{FF2B5EF4-FFF2-40B4-BE49-F238E27FC236}">
                  <a16:creationId xmlns:a16="http://schemas.microsoft.com/office/drawing/2014/main" id="{0777EC44-E20C-4484-814D-6E040A28D1A8}"/>
                </a:ext>
              </a:extLst>
            </p:cNvPr>
            <p:cNvCxnSpPr>
              <a:cxnSpLocks noChangeShapeType="1"/>
              <a:stCxn id="8" idx="3"/>
              <a:endCxn id="7" idx="2"/>
            </p:cNvCxnSpPr>
            <p:nvPr/>
          </p:nvCxnSpPr>
          <p:spPr bwMode="auto">
            <a:xfrm flipV="1">
              <a:off x="1565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9" name="_s35849">
              <a:extLst>
                <a:ext uri="{FF2B5EF4-FFF2-40B4-BE49-F238E27FC236}">
                  <a16:creationId xmlns:a16="http://schemas.microsoft.com/office/drawing/2014/main" id="{476935E8-C3E6-41E7-8B68-C69BE35C5D20}"/>
                </a:ext>
              </a:extLst>
            </p:cNvPr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638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0" name="_s35850">
              <a:extLst>
                <a:ext uri="{FF2B5EF4-FFF2-40B4-BE49-F238E27FC236}">
                  <a16:creationId xmlns:a16="http://schemas.microsoft.com/office/drawing/2014/main" id="{F66F0398-0D10-451F-B557-7B9C0CCA1DFA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364" y="244"/>
              <a:ext cx="144" cy="1152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1" name="_s35851">
              <a:extLst>
                <a:ext uri="{FF2B5EF4-FFF2-40B4-BE49-F238E27FC236}">
                  <a16:creationId xmlns:a16="http://schemas.microsoft.com/office/drawing/2014/main" id="{DA4AC258-37BE-41DC-8A7A-B0BD24F7A099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789" y="81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2" name="_s35852">
              <a:extLst>
                <a:ext uri="{FF2B5EF4-FFF2-40B4-BE49-F238E27FC236}">
                  <a16:creationId xmlns:a16="http://schemas.microsoft.com/office/drawing/2014/main" id="{AE0B7C75-C40F-4FEF-9985-E3BE8EF604F5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213" y="244"/>
              <a:ext cx="144" cy="1151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5853">
              <a:extLst>
                <a:ext uri="{FF2B5EF4-FFF2-40B4-BE49-F238E27FC236}">
                  <a16:creationId xmlns:a16="http://schemas.microsoft.com/office/drawing/2014/main" id="{03EA22F4-EE4D-44F3-9A42-88E870C18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460"/>
              <a:ext cx="3148" cy="28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Основные показатели бюджета СП «Село Заречье» на 2024 год и на плановый период 2025 и 2026 годов</a:t>
              </a:r>
            </a:p>
          </p:txBody>
        </p:sp>
        <p:sp>
          <p:nvSpPr>
            <p:cNvPr id="4" name="_s35854">
              <a:extLst>
                <a:ext uri="{FF2B5EF4-FFF2-40B4-BE49-F238E27FC236}">
                  <a16:creationId xmlns:a16="http://schemas.microsoft.com/office/drawing/2014/main" id="{ADDC852C-8F83-477D-8650-02B8C6B8BF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2024 год – 6681,6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5" name="_s35855">
              <a:extLst>
                <a:ext uri="{FF2B5EF4-FFF2-40B4-BE49-F238E27FC236}">
                  <a16:creationId xmlns:a16="http://schemas.microsoft.com/office/drawing/2014/main" id="{0763A451-79BE-4083-B7CD-4988379BB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8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2025 год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6542,9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_s35856">
              <a:extLst>
                <a:ext uri="{FF2B5EF4-FFF2-40B4-BE49-F238E27FC236}">
                  <a16:creationId xmlns:a16="http://schemas.microsoft.com/office/drawing/2014/main" id="{8F523197-B8FC-48A0-892A-D91AFD8AD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2026 год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6306,0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_s35857">
              <a:extLst>
                <a:ext uri="{FF2B5EF4-FFF2-40B4-BE49-F238E27FC236}">
                  <a16:creationId xmlns:a16="http://schemas.microsoft.com/office/drawing/2014/main" id="{603A95BB-C6E9-460B-9AC3-FB92D2726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2024 год – 6721,5</a:t>
              </a:r>
              <a:r>
                <a:rPr lang="en-US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_s35858">
              <a:extLst>
                <a:ext uri="{FF2B5EF4-FFF2-40B4-BE49-F238E27FC236}">
                  <a16:creationId xmlns:a16="http://schemas.microsoft.com/office/drawing/2014/main" id="{D612C2A5-B2EB-4838-9DEC-750C263EED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39,9</a:t>
              </a: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_s35859">
              <a:extLst>
                <a:ext uri="{FF2B5EF4-FFF2-40B4-BE49-F238E27FC236}">
                  <a16:creationId xmlns:a16="http://schemas.microsoft.com/office/drawing/2014/main" id="{FD35EE5E-15FA-490B-BC14-E368FFC62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" y="132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2025 год –6572,9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_s35860">
              <a:extLst>
                <a:ext uri="{FF2B5EF4-FFF2-40B4-BE49-F238E27FC236}">
                  <a16:creationId xmlns:a16="http://schemas.microsoft.com/office/drawing/2014/main" id="{815F3C13-C46B-4253-878A-41E3B1DC1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3" y="175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</a:p>
          </p:txBody>
        </p:sp>
        <p:sp>
          <p:nvSpPr>
            <p:cNvPr id="11" name="_s35861">
              <a:extLst>
                <a:ext uri="{FF2B5EF4-FFF2-40B4-BE49-F238E27FC236}">
                  <a16:creationId xmlns:a16="http://schemas.microsoft.com/office/drawing/2014/main" id="{3DED4E57-470D-41AF-B0EE-E4A5C389E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2026 год – 6336,0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_s35862">
              <a:extLst>
                <a:ext uri="{FF2B5EF4-FFF2-40B4-BE49-F238E27FC236}">
                  <a16:creationId xmlns:a16="http://schemas.microsoft.com/office/drawing/2014/main" id="{5D0DC7E3-C798-43AC-BE66-A1E938BAE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трелка вправо 22"/>
          <p:cNvSpPr>
            <a:spLocks noChangeArrowheads="1"/>
          </p:cNvSpPr>
          <p:nvPr/>
        </p:nvSpPr>
        <p:spPr bwMode="auto">
          <a:xfrm rot="-9530100">
            <a:off x="6156325" y="1916113"/>
            <a:ext cx="936625" cy="419100"/>
          </a:xfrm>
          <a:prstGeom prst="rightArrow">
            <a:avLst>
              <a:gd name="adj1" fmla="val 50000"/>
              <a:gd name="adj2" fmla="val 49857"/>
            </a:avLst>
          </a:prstGeom>
          <a:solidFill>
            <a:schemeClr val="accent1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Стрелка вправо 1"/>
          <p:cNvSpPr/>
          <p:nvPr/>
        </p:nvSpPr>
        <p:spPr>
          <a:xfrm rot="20204792">
            <a:off x="1763713" y="1773238"/>
            <a:ext cx="928687" cy="417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45" name="Прямоугольник 44"/>
          <p:cNvSpPr/>
          <p:nvPr/>
        </p:nvSpPr>
        <p:spPr>
          <a:xfrm>
            <a:off x="2771775" y="1052513"/>
            <a:ext cx="3398838" cy="7921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2024 год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6681,6  тыс. руб</a:t>
            </a:r>
            <a: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 flipH="1">
            <a:off x="6300788" y="2420938"/>
            <a:ext cx="2563812" cy="923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5534,9 тыс. руб.</a:t>
            </a:r>
          </a:p>
        </p:txBody>
      </p:sp>
      <p:sp>
        <p:nvSpPr>
          <p:cNvPr id="36" name="TextBox 35"/>
          <p:cNvSpPr txBox="1"/>
          <p:nvPr/>
        </p:nvSpPr>
        <p:spPr>
          <a:xfrm flipH="1">
            <a:off x="323850" y="2276475"/>
            <a:ext cx="2663825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</a:t>
            </a:r>
            <a:r>
              <a:rPr 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и неналоговые доходы 1146,7 тыс. руб.</a:t>
            </a:r>
          </a:p>
        </p:txBody>
      </p:sp>
      <p:sp>
        <p:nvSpPr>
          <p:cNvPr id="36870" name="Rectangle 10"/>
          <p:cNvSpPr>
            <a:spLocks noGrp="1"/>
          </p:cNvSpPr>
          <p:nvPr>
            <p:ph type="title" idx="4294967295"/>
          </p:nvPr>
        </p:nvSpPr>
        <p:spPr bwMode="auto">
          <a:xfrm>
            <a:off x="1187450" y="188913"/>
            <a:ext cx="6511925" cy="1143000"/>
          </a:xfrm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 eaLnBrk="1" hangingPunct="1">
              <a:buFont typeface="Georgia" pitchFamily="18" charset="0"/>
              <a:buNone/>
            </a:pPr>
            <a:r>
              <a:rPr lang="ru-RU" sz="2400">
                <a:solidFill>
                  <a:schemeClr val="tx1"/>
                </a:solidFill>
                <a:effectLst/>
              </a:rPr>
              <a:t>Доходы бюджета СП «Село Заречье» на</a:t>
            </a:r>
          </a:p>
        </p:txBody>
      </p:sp>
      <p:sp>
        <p:nvSpPr>
          <p:cNvPr id="3" name="Прямоугольник 44"/>
          <p:cNvSpPr/>
          <p:nvPr/>
        </p:nvSpPr>
        <p:spPr>
          <a:xfrm>
            <a:off x="2771775" y="2924175"/>
            <a:ext cx="3398838" cy="10080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2025 год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6542,9  тыс. руб</a:t>
            </a:r>
            <a: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44"/>
          <p:cNvSpPr/>
          <p:nvPr/>
        </p:nvSpPr>
        <p:spPr>
          <a:xfrm>
            <a:off x="2916238" y="4724400"/>
            <a:ext cx="3398837" cy="936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2026 год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6306,0 тыс. руб</a:t>
            </a:r>
            <a: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35"/>
          <p:cNvSpPr txBox="1"/>
          <p:nvPr/>
        </p:nvSpPr>
        <p:spPr>
          <a:xfrm flipH="1">
            <a:off x="107950" y="4221163"/>
            <a:ext cx="2663825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и неналоговые доходы 1024,5 тыс. руб.</a:t>
            </a:r>
          </a:p>
        </p:txBody>
      </p:sp>
      <p:sp>
        <p:nvSpPr>
          <p:cNvPr id="6" name="TextBox 35"/>
          <p:cNvSpPr txBox="1"/>
          <p:nvPr/>
        </p:nvSpPr>
        <p:spPr>
          <a:xfrm flipH="1">
            <a:off x="107950" y="5734050"/>
            <a:ext cx="2663825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 и неналоговые доходы 1027,9 тыс. руб.</a:t>
            </a:r>
          </a:p>
        </p:txBody>
      </p:sp>
      <p:sp>
        <p:nvSpPr>
          <p:cNvPr id="7" name="TextBox 37"/>
          <p:cNvSpPr txBox="1"/>
          <p:nvPr/>
        </p:nvSpPr>
        <p:spPr>
          <a:xfrm flipH="1">
            <a:off x="6445250" y="4292600"/>
            <a:ext cx="2563813" cy="9255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5518,4 тыс. руб.</a:t>
            </a:r>
          </a:p>
        </p:txBody>
      </p:sp>
      <p:sp>
        <p:nvSpPr>
          <p:cNvPr id="8" name="TextBox 37"/>
          <p:cNvSpPr txBox="1"/>
          <p:nvPr/>
        </p:nvSpPr>
        <p:spPr>
          <a:xfrm flipH="1">
            <a:off x="6300788" y="5734050"/>
            <a:ext cx="2563812" cy="923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5278,1 тыс. руб.</a:t>
            </a:r>
          </a:p>
        </p:txBody>
      </p:sp>
      <p:sp>
        <p:nvSpPr>
          <p:cNvPr id="9" name="Стрелка вправо 1"/>
          <p:cNvSpPr/>
          <p:nvPr/>
        </p:nvSpPr>
        <p:spPr>
          <a:xfrm rot="20204792">
            <a:off x="1835150" y="3789363"/>
            <a:ext cx="928688" cy="417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0" name="Стрелка вправо 1"/>
          <p:cNvSpPr/>
          <p:nvPr/>
        </p:nvSpPr>
        <p:spPr>
          <a:xfrm rot="20204792">
            <a:off x="1908175" y="5373688"/>
            <a:ext cx="928688" cy="417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1" name="Стрелка вправо 22"/>
          <p:cNvSpPr>
            <a:spLocks noChangeArrowheads="1"/>
          </p:cNvSpPr>
          <p:nvPr/>
        </p:nvSpPr>
        <p:spPr bwMode="auto">
          <a:xfrm rot="-9530100">
            <a:off x="6227763" y="3789363"/>
            <a:ext cx="936625" cy="419100"/>
          </a:xfrm>
          <a:prstGeom prst="rightArrow">
            <a:avLst>
              <a:gd name="adj1" fmla="val 50000"/>
              <a:gd name="adj2" fmla="val 49857"/>
            </a:avLst>
          </a:prstGeom>
          <a:solidFill>
            <a:schemeClr val="accent1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2" name="Стрелка вправо 22"/>
          <p:cNvSpPr>
            <a:spLocks noChangeArrowheads="1"/>
          </p:cNvSpPr>
          <p:nvPr/>
        </p:nvSpPr>
        <p:spPr bwMode="auto">
          <a:xfrm rot="-9530100">
            <a:off x="6378575" y="5260975"/>
            <a:ext cx="720725" cy="419100"/>
          </a:xfrm>
          <a:prstGeom prst="rightArrow">
            <a:avLst>
              <a:gd name="adj1" fmla="val 50000"/>
              <a:gd name="adj2" fmla="val 49857"/>
            </a:avLst>
          </a:prstGeom>
          <a:solidFill>
            <a:schemeClr val="accent1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2596</TotalTime>
  <Words>1360</Words>
  <Application>Microsoft Office PowerPoint</Application>
  <PresentationFormat>Экран (4:3)</PresentationFormat>
  <Paragraphs>245</Paragraphs>
  <Slides>17</Slides>
  <Notes>1</Notes>
  <HiddenSlides>3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Calibri</vt:lpstr>
      <vt:lpstr>Franklin Gothic Book</vt:lpstr>
      <vt:lpstr>Georgia</vt:lpstr>
      <vt:lpstr>Mangal</vt:lpstr>
      <vt:lpstr>PT Serif</vt:lpstr>
      <vt:lpstr>skoda_promedium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Доходы бюджета СП «Село Заречье» на</vt:lpstr>
      <vt:lpstr>Налоговые доходы</vt:lpstr>
      <vt:lpstr>Безвозмездные поступления</vt:lpstr>
      <vt:lpstr>Классификация расходов бюджета по разделам</vt:lpstr>
      <vt:lpstr>Расходы бюджета СП «Село Заречье» в рамках программных  и непрограммных  расходов</vt:lpstr>
      <vt:lpstr>Презентация PowerPoint</vt:lpstr>
      <vt:lpstr>Межбюджетные отношения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327</cp:revision>
  <cp:lastPrinted>2014-05-13T11:35:02Z</cp:lastPrinted>
  <dcterms:created xsi:type="dcterms:W3CDTF">2014-05-12T16:47:43Z</dcterms:created>
  <dcterms:modified xsi:type="dcterms:W3CDTF">2024-02-16T06:55:40Z</dcterms:modified>
</cp:coreProperties>
</file>