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notesMasterIdLst>
    <p:notesMasterId r:id="rId16"/>
  </p:notesMasterIdLst>
  <p:sldIdLst>
    <p:sldId id="263" r:id="rId2"/>
    <p:sldId id="419" r:id="rId3"/>
    <p:sldId id="411" r:id="rId4"/>
    <p:sldId id="412" r:id="rId5"/>
    <p:sldId id="413" r:id="rId6"/>
    <p:sldId id="414" r:id="rId7"/>
    <p:sldId id="420" r:id="rId8"/>
    <p:sldId id="424" r:id="rId9"/>
    <p:sldId id="421" r:id="rId10"/>
    <p:sldId id="422" r:id="rId11"/>
    <p:sldId id="426" r:id="rId12"/>
    <p:sldId id="427" r:id="rId13"/>
    <p:sldId id="417" r:id="rId14"/>
    <p:sldId id="418" r:id="rId1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663300"/>
    <a:srgbClr val="969696"/>
    <a:srgbClr val="CC99FF"/>
    <a:srgbClr val="99CCFF"/>
    <a:srgbClr val="CCFF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6358" autoAdjust="0"/>
  </p:normalViewPr>
  <p:slideViewPr>
    <p:cSldViewPr>
      <p:cViewPr varScale="1">
        <p:scale>
          <a:sx n="74" d="100"/>
          <a:sy n="74" d="100"/>
        </p:scale>
        <p:origin x="26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A3D46-9367-48F9-8A73-9B1E70E22609}" type="doc">
      <dgm:prSet loTypeId="urn:microsoft.com/office/officeart/2005/8/layout/process2" loCatId="process" qsTypeId="urn:microsoft.com/office/officeart/2005/8/quickstyle/3d1" qsCatId="3D" csTypeId="urn:microsoft.com/office/officeart/2005/8/colors/colorful5" csCatId="colorful" phldr="1"/>
      <dgm:spPr/>
    </dgm:pt>
    <dgm:pt modelId="{9264C8D3-FF88-4F44-8CD5-65BF86E37697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Помогает формировать доходную часть бюджета (налог на доходы физических лиц)</a:t>
          </a:r>
        </a:p>
      </dgm:t>
    </dgm:pt>
    <dgm:pt modelId="{3A566EB3-24E3-4475-BE59-0119EAF4A623}" type="parTrans" cxnId="{34C1C798-39AC-4158-9551-730BC772538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E734A16-C293-4748-8517-0A9EA181CCAB}" type="sibTrans" cxnId="{34C1C798-39AC-4158-9551-730BC7725383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FD8A143-B7AB-454B-9B1F-A84AC45C10A7}">
      <dgm:prSet phldrT="[Текст]" custT="1"/>
      <dgm:spPr/>
      <dgm:t>
        <a:bodyPr/>
        <a:lstStyle/>
        <a:p>
          <a:r>
            <a: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БЮДЖЕТ</a:t>
          </a:r>
        </a:p>
      </dgm:t>
    </dgm:pt>
    <dgm:pt modelId="{3F93330A-7F3A-484F-ABB7-C28FCD2FA831}" type="parTrans" cxnId="{11CF050E-2081-4148-AE17-8E1BA90EEB8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15CC1F5-6249-4E92-A9B6-9668F50D1F63}" type="sibTrans" cxnId="{11CF050E-2081-4148-AE17-8E1BA90EEB8F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B1509B8-0522-4DEA-AE49-07F59ADD9E7E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Получает социальные гарантии – расходная часть бюджета (образование, здравоохранение, социальные выплаты и др.)</a:t>
          </a:r>
        </a:p>
      </dgm:t>
    </dgm:pt>
    <dgm:pt modelId="{0443A813-0A8E-4A6C-B973-7018DD130B25}" type="parTrans" cxnId="{E19445E2-79CB-4232-9D39-A0BCAB92084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55BB6B0-2557-444C-8E07-D6FCC2D7726B}" type="sibTrans" cxnId="{E19445E2-79CB-4232-9D39-A0BCAB92084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9D8259D-6FD4-4641-93C5-306C6905A890}" type="pres">
      <dgm:prSet presAssocID="{11BA3D46-9367-48F9-8A73-9B1E70E22609}" presName="linearFlow" presStyleCnt="0">
        <dgm:presLayoutVars>
          <dgm:resizeHandles val="exact"/>
        </dgm:presLayoutVars>
      </dgm:prSet>
      <dgm:spPr/>
    </dgm:pt>
    <dgm:pt modelId="{296EA484-5669-4013-85EB-DA3C299C36A9}" type="pres">
      <dgm:prSet presAssocID="{9264C8D3-FF88-4F44-8CD5-65BF86E37697}" presName="node" presStyleLbl="node1" presStyleIdx="0" presStyleCnt="3">
        <dgm:presLayoutVars>
          <dgm:bulletEnabled val="1"/>
        </dgm:presLayoutVars>
      </dgm:prSet>
      <dgm:spPr/>
    </dgm:pt>
    <dgm:pt modelId="{BC2BCF26-80B2-4903-ABF9-72785541179D}" type="pres">
      <dgm:prSet presAssocID="{0E734A16-C293-4748-8517-0A9EA181CCAB}" presName="sibTrans" presStyleLbl="sibTrans2D1" presStyleIdx="0" presStyleCnt="2" custScaleY="567901"/>
      <dgm:spPr/>
    </dgm:pt>
    <dgm:pt modelId="{1184689C-7E49-442C-ABFD-11FDB0F64E61}" type="pres">
      <dgm:prSet presAssocID="{0E734A16-C293-4748-8517-0A9EA181CCAB}" presName="connectorText" presStyleLbl="sibTrans2D1" presStyleIdx="0" presStyleCnt="2"/>
      <dgm:spPr/>
    </dgm:pt>
    <dgm:pt modelId="{6200D8D2-3854-4D25-BF56-60B5B8D7FAFF}" type="pres">
      <dgm:prSet presAssocID="{7FD8A143-B7AB-454B-9B1F-A84AC45C10A7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55650287-F1CB-4840-B39A-F3D26DDAEFE4}" type="pres">
      <dgm:prSet presAssocID="{A15CC1F5-6249-4E92-A9B6-9668F50D1F63}" presName="sibTrans" presStyleLbl="sibTrans2D1" presStyleIdx="1" presStyleCnt="2" custScaleY="580247"/>
      <dgm:spPr/>
    </dgm:pt>
    <dgm:pt modelId="{A09464EA-902C-46D5-B88A-1386DB67FEEB}" type="pres">
      <dgm:prSet presAssocID="{A15CC1F5-6249-4E92-A9B6-9668F50D1F63}" presName="connectorText" presStyleLbl="sibTrans2D1" presStyleIdx="1" presStyleCnt="2"/>
      <dgm:spPr/>
    </dgm:pt>
    <dgm:pt modelId="{E8840CDC-23DD-43C5-A607-58D8C1DE46CB}" type="pres">
      <dgm:prSet presAssocID="{6B1509B8-0522-4DEA-AE49-07F59ADD9E7E}" presName="node" presStyleLbl="node1" presStyleIdx="2" presStyleCnt="3">
        <dgm:presLayoutVars>
          <dgm:bulletEnabled val="1"/>
        </dgm:presLayoutVars>
      </dgm:prSet>
      <dgm:spPr/>
    </dgm:pt>
  </dgm:ptLst>
  <dgm:cxnLst>
    <dgm:cxn modelId="{11CF050E-2081-4148-AE17-8E1BA90EEB8F}" srcId="{11BA3D46-9367-48F9-8A73-9B1E70E22609}" destId="{7FD8A143-B7AB-454B-9B1F-A84AC45C10A7}" srcOrd="1" destOrd="0" parTransId="{3F93330A-7F3A-484F-ABB7-C28FCD2FA831}" sibTransId="{A15CC1F5-6249-4E92-A9B6-9668F50D1F63}"/>
    <dgm:cxn modelId="{EF133F32-2267-430F-A824-1D38D956A98E}" type="presOf" srcId="{A15CC1F5-6249-4E92-A9B6-9668F50D1F63}" destId="{A09464EA-902C-46D5-B88A-1386DB67FEEB}" srcOrd="1" destOrd="0" presId="urn:microsoft.com/office/officeart/2005/8/layout/process2"/>
    <dgm:cxn modelId="{3251953A-AE3E-432A-A9B8-75A99F0C0EAC}" type="presOf" srcId="{A15CC1F5-6249-4E92-A9B6-9668F50D1F63}" destId="{55650287-F1CB-4840-B39A-F3D26DDAEFE4}" srcOrd="0" destOrd="0" presId="urn:microsoft.com/office/officeart/2005/8/layout/process2"/>
    <dgm:cxn modelId="{4592E068-A20F-4028-9787-A2181371E451}" type="presOf" srcId="{0E734A16-C293-4748-8517-0A9EA181CCAB}" destId="{BC2BCF26-80B2-4903-ABF9-72785541179D}" srcOrd="0" destOrd="0" presId="urn:microsoft.com/office/officeart/2005/8/layout/process2"/>
    <dgm:cxn modelId="{AD0D6354-612D-454D-8D65-0FC76F686EC2}" type="presOf" srcId="{7FD8A143-B7AB-454B-9B1F-A84AC45C10A7}" destId="{6200D8D2-3854-4D25-BF56-60B5B8D7FAFF}" srcOrd="0" destOrd="0" presId="urn:microsoft.com/office/officeart/2005/8/layout/process2"/>
    <dgm:cxn modelId="{D983A67F-5CE5-40E2-ACB4-3A4FF8FAD447}" type="presOf" srcId="{11BA3D46-9367-48F9-8A73-9B1E70E22609}" destId="{E9D8259D-6FD4-4641-93C5-306C6905A890}" srcOrd="0" destOrd="0" presId="urn:microsoft.com/office/officeart/2005/8/layout/process2"/>
    <dgm:cxn modelId="{34C1C798-39AC-4158-9551-730BC7725383}" srcId="{11BA3D46-9367-48F9-8A73-9B1E70E22609}" destId="{9264C8D3-FF88-4F44-8CD5-65BF86E37697}" srcOrd="0" destOrd="0" parTransId="{3A566EB3-24E3-4475-BE59-0119EAF4A623}" sibTransId="{0E734A16-C293-4748-8517-0A9EA181CCAB}"/>
    <dgm:cxn modelId="{FD702BB9-7611-40B2-B17A-2AAABF1014A6}" type="presOf" srcId="{6B1509B8-0522-4DEA-AE49-07F59ADD9E7E}" destId="{E8840CDC-23DD-43C5-A607-58D8C1DE46CB}" srcOrd="0" destOrd="0" presId="urn:microsoft.com/office/officeart/2005/8/layout/process2"/>
    <dgm:cxn modelId="{598A69D5-A301-48F1-95D3-CD0B288D32ED}" type="presOf" srcId="{9264C8D3-FF88-4F44-8CD5-65BF86E37697}" destId="{296EA484-5669-4013-85EB-DA3C299C36A9}" srcOrd="0" destOrd="0" presId="urn:microsoft.com/office/officeart/2005/8/layout/process2"/>
    <dgm:cxn modelId="{E19445E2-79CB-4232-9D39-A0BCAB92084D}" srcId="{11BA3D46-9367-48F9-8A73-9B1E70E22609}" destId="{6B1509B8-0522-4DEA-AE49-07F59ADD9E7E}" srcOrd="2" destOrd="0" parTransId="{0443A813-0A8E-4A6C-B973-7018DD130B25}" sibTransId="{D55BB6B0-2557-444C-8E07-D6FCC2D7726B}"/>
    <dgm:cxn modelId="{1B2B0FF3-15A4-4351-A718-B2A55E563994}" type="presOf" srcId="{0E734A16-C293-4748-8517-0A9EA181CCAB}" destId="{1184689C-7E49-442C-ABFD-11FDB0F64E61}" srcOrd="1" destOrd="0" presId="urn:microsoft.com/office/officeart/2005/8/layout/process2"/>
    <dgm:cxn modelId="{AA62FECB-3F89-48B0-BC9F-113206895BDD}" type="presParOf" srcId="{E9D8259D-6FD4-4641-93C5-306C6905A890}" destId="{296EA484-5669-4013-85EB-DA3C299C36A9}" srcOrd="0" destOrd="0" presId="urn:microsoft.com/office/officeart/2005/8/layout/process2"/>
    <dgm:cxn modelId="{8A2472E6-698B-47BA-94BF-7A653B43F63E}" type="presParOf" srcId="{E9D8259D-6FD4-4641-93C5-306C6905A890}" destId="{BC2BCF26-80B2-4903-ABF9-72785541179D}" srcOrd="1" destOrd="0" presId="urn:microsoft.com/office/officeart/2005/8/layout/process2"/>
    <dgm:cxn modelId="{7940F90A-EFF1-4AC8-8ECE-A0102B3F8380}" type="presParOf" srcId="{BC2BCF26-80B2-4903-ABF9-72785541179D}" destId="{1184689C-7E49-442C-ABFD-11FDB0F64E61}" srcOrd="0" destOrd="0" presId="urn:microsoft.com/office/officeart/2005/8/layout/process2"/>
    <dgm:cxn modelId="{96313261-485C-44F1-95E6-124758C52EBA}" type="presParOf" srcId="{E9D8259D-6FD4-4641-93C5-306C6905A890}" destId="{6200D8D2-3854-4D25-BF56-60B5B8D7FAFF}" srcOrd="2" destOrd="0" presId="urn:microsoft.com/office/officeart/2005/8/layout/process2"/>
    <dgm:cxn modelId="{4401F300-5630-4F55-9F3D-0C87D14F5A93}" type="presParOf" srcId="{E9D8259D-6FD4-4641-93C5-306C6905A890}" destId="{55650287-F1CB-4840-B39A-F3D26DDAEFE4}" srcOrd="3" destOrd="0" presId="urn:microsoft.com/office/officeart/2005/8/layout/process2"/>
    <dgm:cxn modelId="{D5F4DCF9-9BAB-450A-B882-BC14AF3C002D}" type="presParOf" srcId="{55650287-F1CB-4840-B39A-F3D26DDAEFE4}" destId="{A09464EA-902C-46D5-B88A-1386DB67FEEB}" srcOrd="0" destOrd="0" presId="urn:microsoft.com/office/officeart/2005/8/layout/process2"/>
    <dgm:cxn modelId="{4846313F-8937-43F6-822B-911B40FA49C1}" type="presParOf" srcId="{E9D8259D-6FD4-4641-93C5-306C6905A890}" destId="{E8840CDC-23DD-43C5-A607-58D8C1DE46C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EA484-5669-4013-85EB-DA3C299C36A9}">
      <dsp:nvSpPr>
        <dsp:cNvPr id="0" name=""/>
        <dsp:cNvSpPr/>
      </dsp:nvSpPr>
      <dsp:spPr>
        <a:xfrm>
          <a:off x="391993" y="0"/>
          <a:ext cx="2600388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Помогает формировать доходную часть бюджета (налог на доходы физических лиц)</a:t>
          </a:r>
        </a:p>
      </dsp:txBody>
      <dsp:txXfrm>
        <a:off x="429956" y="37963"/>
        <a:ext cx="2524462" cy="1220218"/>
      </dsp:txXfrm>
    </dsp:sp>
    <dsp:sp modelId="{BC2BCF26-80B2-4903-ABF9-72785541179D}">
      <dsp:nvSpPr>
        <dsp:cNvPr id="0" name=""/>
        <dsp:cNvSpPr/>
      </dsp:nvSpPr>
      <dsp:spPr>
        <a:xfrm rot="5400000">
          <a:off x="1449160" y="-36003"/>
          <a:ext cx="486054" cy="33123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698477" y="1377153"/>
        <a:ext cx="1987420" cy="340238"/>
      </dsp:txXfrm>
    </dsp:sp>
    <dsp:sp modelId="{6200D8D2-3854-4D25-BF56-60B5B8D7FAFF}">
      <dsp:nvSpPr>
        <dsp:cNvPr id="0" name=""/>
        <dsp:cNvSpPr/>
      </dsp:nvSpPr>
      <dsp:spPr>
        <a:xfrm>
          <a:off x="391993" y="1944215"/>
          <a:ext cx="2600388" cy="1296144"/>
        </a:xfrm>
        <a:prstGeom prst="ellipse">
          <a:avLst/>
        </a:prstGeom>
        <a:gradFill rotWithShape="0">
          <a:gsLst>
            <a:gs pos="0">
              <a:schemeClr val="accent5">
                <a:hueOff val="890332"/>
                <a:satOff val="13816"/>
                <a:lumOff val="-18530"/>
                <a:alphaOff val="0"/>
                <a:shade val="51000"/>
                <a:satMod val="130000"/>
              </a:schemeClr>
            </a:gs>
            <a:gs pos="80000">
              <a:schemeClr val="accent5">
                <a:hueOff val="890332"/>
                <a:satOff val="13816"/>
                <a:lumOff val="-18530"/>
                <a:alphaOff val="0"/>
                <a:shade val="93000"/>
                <a:satMod val="130000"/>
              </a:schemeClr>
            </a:gs>
            <a:gs pos="100000">
              <a:schemeClr val="accent5">
                <a:hueOff val="890332"/>
                <a:satOff val="13816"/>
                <a:lumOff val="-185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БЮДЖЕТ</a:t>
          </a:r>
        </a:p>
      </dsp:txBody>
      <dsp:txXfrm>
        <a:off x="772811" y="2134031"/>
        <a:ext cx="1838752" cy="916512"/>
      </dsp:txXfrm>
    </dsp:sp>
    <dsp:sp modelId="{55650287-F1CB-4840-B39A-F3D26DDAEFE4}">
      <dsp:nvSpPr>
        <dsp:cNvPr id="0" name=""/>
        <dsp:cNvSpPr/>
      </dsp:nvSpPr>
      <dsp:spPr>
        <a:xfrm rot="5400000">
          <a:off x="1449160" y="1872207"/>
          <a:ext cx="486054" cy="33843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780663"/>
                <a:satOff val="27632"/>
                <a:lumOff val="-37059"/>
                <a:alphaOff val="0"/>
                <a:shade val="51000"/>
                <a:satMod val="130000"/>
              </a:schemeClr>
            </a:gs>
            <a:gs pos="80000">
              <a:schemeClr val="accent5">
                <a:hueOff val="1780663"/>
                <a:satOff val="27632"/>
                <a:lumOff val="-37059"/>
                <a:alphaOff val="0"/>
                <a:shade val="93000"/>
                <a:satMod val="130000"/>
              </a:schemeClr>
            </a:gs>
            <a:gs pos="100000">
              <a:schemeClr val="accent5">
                <a:hueOff val="1780663"/>
                <a:satOff val="27632"/>
                <a:lumOff val="-37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676874" y="3321368"/>
        <a:ext cx="2030626" cy="340238"/>
      </dsp:txXfrm>
    </dsp:sp>
    <dsp:sp modelId="{E8840CDC-23DD-43C5-A607-58D8C1DE46CB}">
      <dsp:nvSpPr>
        <dsp:cNvPr id="0" name=""/>
        <dsp:cNvSpPr/>
      </dsp:nvSpPr>
      <dsp:spPr>
        <a:xfrm>
          <a:off x="391993" y="3888432"/>
          <a:ext cx="2600388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780663"/>
                <a:satOff val="27632"/>
                <a:lumOff val="-37059"/>
                <a:alphaOff val="0"/>
                <a:shade val="51000"/>
                <a:satMod val="130000"/>
              </a:schemeClr>
            </a:gs>
            <a:gs pos="80000">
              <a:schemeClr val="accent5">
                <a:hueOff val="1780663"/>
                <a:satOff val="27632"/>
                <a:lumOff val="-37059"/>
                <a:alphaOff val="0"/>
                <a:shade val="93000"/>
                <a:satMod val="130000"/>
              </a:schemeClr>
            </a:gs>
            <a:gs pos="100000">
              <a:schemeClr val="accent5">
                <a:hueOff val="1780663"/>
                <a:satOff val="27632"/>
                <a:lumOff val="-37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Получает социальные гарантии – расходная часть бюджета (образование, здравоохранение, социальные выплаты и др.)</a:t>
          </a:r>
        </a:p>
      </dsp:txBody>
      <dsp:txXfrm>
        <a:off x="429956" y="3926395"/>
        <a:ext cx="2524462" cy="122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E5BE3F-DC3D-4BC0-B6E6-DB88D8AAB64D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0113DF-CAB7-41B5-BFF3-F05121F43E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B8EF2-1B74-4C27-BC5A-8E5F957F83A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4538"/>
            <a:ext cx="4972050" cy="3729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xfrm>
            <a:off x="676275" y="4724400"/>
            <a:ext cx="5408613" cy="4473575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256EE-5804-405D-8DA1-CB4240AAF79D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F80D0-9EF4-42D3-BE88-176E4D1B8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37281-D44B-4ACF-9C72-BFD858FC708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515A9-F0EF-44B5-B85C-C715E02B8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24634-89FE-4392-9A76-84621BC6B9EE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C7EB8-0A79-429C-8B98-E6A2F5516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39ACE-7934-4577-B2D2-A66424D4291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4A8EE-0F14-4FA8-9E5F-282BE4EED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6398E-5907-4915-8517-EE93CB7B5479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91316-C030-4ED0-B0FD-AABC4128A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08126-428B-4D6A-A319-5F4E183F5A4C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4517-77A0-4A7B-92F8-9A0767DBF4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A185-7816-4119-8159-5CB65E45E03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8D84D-1B0B-4F14-BB77-1AA29E404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1A832-2C35-46B0-8D32-F8CE445CE6BA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83425-D6EB-4002-B3CF-693CAA476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6149B-42C4-46D6-8109-9EC781F99A72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D120C-6EDC-449D-A095-1BF4A0E0D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32BCD-C8C7-4901-B092-B44720E82A08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F7E24-5D0E-473E-9A0D-56CFA651B4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42257-987C-4818-8C8A-FA55CC29FB22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0CA98-EB68-403A-B894-DD8A5DCAC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731707D-7BBE-46A2-98FE-397027F149E6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50EF2845-8423-4D91-9122-ADF63EF6E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5"/>
          <p:cNvSpPr txBox="1">
            <a:spLocks noChangeArrowheads="1"/>
          </p:cNvSpPr>
          <p:nvPr/>
        </p:nvSpPr>
        <p:spPr bwMode="auto">
          <a:xfrm>
            <a:off x="684213" y="549275"/>
            <a:ext cx="8020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</p:txBody>
      </p:sp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684213" y="1988840"/>
            <a:ext cx="81438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/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«Деревня Мелихово»  на 202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год и на плановый период 202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и 202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годов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17538" y="43608"/>
            <a:ext cx="7886700" cy="824661"/>
          </a:xfrm>
        </p:spPr>
        <p:txBody>
          <a:bodyPr rtlCol="0" anchor="t">
            <a:noAutofit/>
            <a:scene3d>
              <a:camera prst="orthographicFront"/>
              <a:lightRig rig="threePt" dir="t"/>
            </a:scene3d>
            <a:sp3d prstMaterial="dkEdge">
              <a:bevelT w="0" h="0"/>
            </a:sp3d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sz="2000" b="1" kern="12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15" name="Блок-схема: объединение 14"/>
          <p:cNvSpPr/>
          <p:nvPr/>
        </p:nvSpPr>
        <p:spPr>
          <a:xfrm rot="14456405">
            <a:off x="5422045" y="-1082438"/>
            <a:ext cx="3715924" cy="4258199"/>
          </a:xfrm>
          <a:prstGeom prst="flowChartMerge">
            <a:avLst/>
          </a:prstGeom>
          <a:solidFill>
            <a:srgbClr val="FF66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252000" tIns="612000" rIns="0" bIns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Земельный налог  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5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– 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241,0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6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– 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49,0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7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– 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64,0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21" name="Овал 20"/>
          <p:cNvSpPr/>
          <p:nvPr/>
        </p:nvSpPr>
        <p:spPr>
          <a:xfrm>
            <a:off x="1274632" y="2798231"/>
            <a:ext cx="4426102" cy="122403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</a:rPr>
              <a:t>5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 – 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</a:rPr>
              <a:t>761,5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</a:rPr>
              <a:t>6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 – 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</a:rPr>
              <a:t>781,6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</a:rPr>
              <a:t>7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 – 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</a:rPr>
              <a:t>816,1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3" name="Блок-схема: объединение 12"/>
          <p:cNvSpPr/>
          <p:nvPr/>
        </p:nvSpPr>
        <p:spPr>
          <a:xfrm>
            <a:off x="323528" y="622432"/>
            <a:ext cx="3914775" cy="2159000"/>
          </a:xfrm>
          <a:prstGeom prst="flowChartMerge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Налог на доходы физических лиц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202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5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- 1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7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,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5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 202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6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–1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8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,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6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7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–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1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9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,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2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62473" name="AutoShape 17"/>
          <p:cNvSpPr>
            <a:spLocks noChangeArrowheads="1"/>
          </p:cNvSpPr>
          <p:nvPr/>
        </p:nvSpPr>
        <p:spPr bwMode="auto">
          <a:xfrm>
            <a:off x="-14227" y="3945251"/>
            <a:ext cx="4426102" cy="2436077"/>
          </a:xfrm>
          <a:prstGeom prst="triangle">
            <a:avLst>
              <a:gd name="adj" fmla="val 4953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Налоги на имущество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физических лиц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202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5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-27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,0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ru-RU" sz="1600" dirty="0" err="1">
                <a:solidFill>
                  <a:srgbClr val="00B0F0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202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6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-2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8,0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ru-RU" sz="1600" dirty="0" err="1">
                <a:solidFill>
                  <a:srgbClr val="00B0F0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202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7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– 2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9,0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ru-RU" sz="1600" dirty="0" err="1">
                <a:solidFill>
                  <a:srgbClr val="00B0F0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2" name="Блок-схема: объединение 12"/>
          <p:cNvSpPr/>
          <p:nvPr/>
        </p:nvSpPr>
        <p:spPr>
          <a:xfrm>
            <a:off x="4491848" y="4009705"/>
            <a:ext cx="4679950" cy="2436077"/>
          </a:xfrm>
          <a:prstGeom prst="flowChartMerge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Упрощенная система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налогобложения</a:t>
            </a:r>
            <a:endParaRPr lang="ru-RU" sz="1600" dirty="0">
              <a:solidFill>
                <a:schemeClr val="tx1"/>
              </a:solidFill>
              <a:latin typeface="Trebuchet MS" pitchFamily="34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 202</a:t>
            </a:r>
            <a:r>
              <a:rPr lang="en-US" sz="1600" dirty="0">
                <a:solidFill>
                  <a:schemeClr val="tx1"/>
                </a:solidFill>
                <a:latin typeface="Trebuchet MS" pitchFamily="34" charset="0"/>
              </a:rPr>
              <a:t>5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- </a:t>
            </a:r>
            <a:r>
              <a:rPr lang="en-US" sz="1600" dirty="0">
                <a:solidFill>
                  <a:schemeClr val="tx1"/>
                </a:solidFill>
                <a:latin typeface="Trebuchet MS" pitchFamily="34" charset="0"/>
              </a:rPr>
              <a:t>476,0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  202</a:t>
            </a:r>
            <a:r>
              <a:rPr lang="en-US" sz="1600" dirty="0">
                <a:solidFill>
                  <a:schemeClr val="tx1"/>
                </a:solidFill>
                <a:latin typeface="Trebuchet MS" pitchFamily="34" charset="0"/>
              </a:rPr>
              <a:t>6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– </a:t>
            </a:r>
            <a:r>
              <a:rPr lang="en-US" sz="1600" dirty="0">
                <a:solidFill>
                  <a:schemeClr val="tx1"/>
                </a:solidFill>
                <a:latin typeface="Trebuchet MS" pitchFamily="34" charset="0"/>
              </a:rPr>
              <a:t>486,0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 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202</a:t>
            </a:r>
            <a:r>
              <a:rPr lang="en-US" sz="1600" dirty="0">
                <a:solidFill>
                  <a:schemeClr val="tx1"/>
                </a:solidFill>
                <a:latin typeface="Trebuchet MS" pitchFamily="34" charset="0"/>
              </a:rPr>
              <a:t>7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– </a:t>
            </a:r>
            <a:r>
              <a:rPr lang="en-US" sz="1600" dirty="0">
                <a:solidFill>
                  <a:schemeClr val="tx1"/>
                </a:solidFill>
                <a:latin typeface="Trebuchet MS" pitchFamily="34" charset="0"/>
              </a:rPr>
              <a:t>503,9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395536" y="1412776"/>
            <a:ext cx="504056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32138" y="1628775"/>
            <a:ext cx="2068512" cy="122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Franklin Gothic Book" pitchFamily="34" charset="0"/>
              </a:rPr>
              <a:t>Муниципальные программы – 9</a:t>
            </a:r>
            <a:r>
              <a:rPr lang="en-US" sz="1600" b="1" dirty="0">
                <a:solidFill>
                  <a:schemeClr val="tx1"/>
                </a:solidFill>
                <a:latin typeface="Franklin Gothic Book" pitchFamily="34" charset="0"/>
              </a:rPr>
              <a:t>7</a:t>
            </a:r>
            <a:r>
              <a:rPr lang="ru-RU" sz="1600" b="1" dirty="0">
                <a:solidFill>
                  <a:schemeClr val="tx1"/>
                </a:solidFill>
                <a:latin typeface="Franklin Gothic Book" pitchFamily="34" charset="0"/>
              </a:rPr>
              <a:t>,</a:t>
            </a:r>
            <a:r>
              <a:rPr lang="en-US" sz="1600" b="1" dirty="0">
                <a:solidFill>
                  <a:schemeClr val="tx1"/>
                </a:solidFill>
                <a:latin typeface="Franklin Gothic Book" pitchFamily="34" charset="0"/>
              </a:rPr>
              <a:t>7</a:t>
            </a:r>
            <a:r>
              <a:rPr lang="ru-RU" sz="1600" b="1" dirty="0">
                <a:solidFill>
                  <a:schemeClr val="tx1"/>
                </a:solidFill>
                <a:latin typeface="Franklin Gothic Book" pitchFamily="34" charset="0"/>
              </a:rPr>
              <a:t>% от всех расходов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00338" y="4508500"/>
            <a:ext cx="2168525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Franklin Gothic Book" pitchFamily="34" charset="0"/>
              </a:rPr>
              <a:t>Непрограммные расходы- </a:t>
            </a:r>
            <a:r>
              <a:rPr lang="en-US" sz="1600" b="1" dirty="0">
                <a:solidFill>
                  <a:schemeClr val="tx1"/>
                </a:solidFill>
                <a:latin typeface="Franklin Gothic Book" pitchFamily="34" charset="0"/>
              </a:rPr>
              <a:t>2,3</a:t>
            </a:r>
            <a:r>
              <a:rPr lang="ru-RU" sz="1600" b="1" dirty="0">
                <a:solidFill>
                  <a:schemeClr val="tx1"/>
                </a:solidFill>
                <a:latin typeface="Franklin Gothic Book" pitchFamily="34" charset="0"/>
              </a:rPr>
              <a:t> % от всех расходов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1403648" y="1422400"/>
            <a:ext cx="936104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Программные и непрограммные расходы</a:t>
            </a:r>
          </a:p>
        </p:txBody>
      </p:sp>
      <p:cxnSp>
        <p:nvCxnSpPr>
          <p:cNvPr id="11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900113" y="3789363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339975" y="2373313"/>
            <a:ext cx="769938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11413" y="35734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с одним вырезанным углом 27"/>
          <p:cNvSpPr/>
          <p:nvPr/>
        </p:nvSpPr>
        <p:spPr>
          <a:xfrm>
            <a:off x="5364163" y="1125538"/>
            <a:ext cx="3455987" cy="71913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«Комплексное развитие систем транспортной инфраструктуры сельского поселения «Деревня Мелихово»</a:t>
            </a:r>
          </a:p>
          <a:p>
            <a:pPr algn="ctr">
              <a:defRPr/>
            </a:pPr>
            <a:endParaRPr lang="ru-RU" sz="11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с одним вырезанным углом 30"/>
          <p:cNvSpPr/>
          <p:nvPr/>
        </p:nvSpPr>
        <p:spPr>
          <a:xfrm>
            <a:off x="5292725" y="1989138"/>
            <a:ext cx="3527425" cy="57626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  <a:latin typeface="Arial" charset="0"/>
              </a:rPr>
              <a:t>МП «Комплексное развитие территории МО сельское поселение «Деревня Мелихово» </a:t>
            </a:r>
          </a:p>
        </p:txBody>
      </p:sp>
      <p:sp>
        <p:nvSpPr>
          <p:cNvPr id="32" name="Прямоугольник с одним вырезанным углом 31"/>
          <p:cNvSpPr/>
          <p:nvPr/>
        </p:nvSpPr>
        <p:spPr>
          <a:xfrm>
            <a:off x="5292725" y="2781300"/>
            <a:ext cx="3576638" cy="6477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МП «Организация решения вопросов местного значения и совершенствование развития СП «Деревня Мелихово»</a:t>
            </a:r>
          </a:p>
        </p:txBody>
      </p:sp>
      <p:sp>
        <p:nvSpPr>
          <p:cNvPr id="34" name="Прямоугольник с одним вырезанным углом 33"/>
          <p:cNvSpPr/>
          <p:nvPr/>
        </p:nvSpPr>
        <p:spPr>
          <a:xfrm>
            <a:off x="5313363" y="3573463"/>
            <a:ext cx="3613150" cy="57626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«Комплексное развитие систем коммунальной инфраструктуры на территории МО СП «Деревня Мелихово»</a:t>
            </a:r>
          </a:p>
        </p:txBody>
      </p:sp>
      <p:sp>
        <p:nvSpPr>
          <p:cNvPr id="35" name="Прямоугольник с одним вырезанным углом 34"/>
          <p:cNvSpPr/>
          <p:nvPr/>
        </p:nvSpPr>
        <p:spPr>
          <a:xfrm>
            <a:off x="5292725" y="4292600"/>
            <a:ext cx="3616325" cy="50482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«Управление муниципальным имуществом МО СП «Деревня Мелихово»</a:t>
            </a:r>
          </a:p>
        </p:txBody>
      </p:sp>
      <p:sp>
        <p:nvSpPr>
          <p:cNvPr id="37" name="Прямоугольник с одним вырезанным углом 36"/>
          <p:cNvSpPr/>
          <p:nvPr/>
        </p:nvSpPr>
        <p:spPr>
          <a:xfrm>
            <a:off x="5292725" y="5084763"/>
            <a:ext cx="3616325" cy="57626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МП «Охрана земель на территории  СП «Деревня Мелихово»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4284663" y="1196975"/>
            <a:ext cx="1108075" cy="595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27" name="Rectangle 18"/>
          <p:cNvSpPr>
            <a:spLocks noGrp="1"/>
          </p:cNvSpPr>
          <p:nvPr>
            <p:ph type="title" idx="4294967295"/>
          </p:nvPr>
        </p:nvSpPr>
        <p:spPr>
          <a:xfrm>
            <a:off x="757238" y="412750"/>
            <a:ext cx="7559675" cy="54927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>
                <a:solidFill>
                  <a:srgbClr val="0B5395"/>
                </a:solidFill>
              </a:rPr>
              <a:t>Расходы бюджета СП «Деревня Мелихово» в рамках программных  и непрограммных  расходов</a:t>
            </a:r>
          </a:p>
        </p:txBody>
      </p:sp>
      <p:cxnSp>
        <p:nvCxnSpPr>
          <p:cNvPr id="4" name="Прямая соединительная линия 17"/>
          <p:cNvCxnSpPr/>
          <p:nvPr/>
        </p:nvCxnSpPr>
        <p:spPr>
          <a:xfrm>
            <a:off x="3419475" y="46529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5003800" y="2781300"/>
            <a:ext cx="503238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7"/>
          <p:cNvCxnSpPr/>
          <p:nvPr/>
        </p:nvCxnSpPr>
        <p:spPr>
          <a:xfrm>
            <a:off x="4572000" y="2924175"/>
            <a:ext cx="647700" cy="85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с одним вырезанным углом 36"/>
          <p:cNvSpPr/>
          <p:nvPr/>
        </p:nvSpPr>
        <p:spPr>
          <a:xfrm>
            <a:off x="5292725" y="5949950"/>
            <a:ext cx="3671888" cy="754063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02060"/>
                </a:solidFill>
                <a:latin typeface="Arial" charset="0"/>
              </a:rPr>
              <a:t>МП «Поддержка и развитие субъектов малого и среднего предпринимательства в  СП «Деревня Мелихово»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body" sz="half" idx="4294967295"/>
          </p:nvPr>
        </p:nvSpPr>
        <p:spPr>
          <a:xfrm>
            <a:off x="1143000" y="260350"/>
            <a:ext cx="6400800" cy="6477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/>
              <a:t>РАСХОДЫ СП «ДЕРЕВНЯ МЕЛИХОВО» ПО РАЗДЕЛАМ, ПОДРАЗДЕЛАМ , тыс.рублей</a:t>
            </a:r>
          </a:p>
        </p:txBody>
      </p:sp>
      <p:graphicFrame>
        <p:nvGraphicFramePr>
          <p:cNvPr id="66620" name="Group 6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11296884"/>
              </p:ext>
            </p:extLst>
          </p:nvPr>
        </p:nvGraphicFramePr>
        <p:xfrm>
          <a:off x="684213" y="1071657"/>
          <a:ext cx="7991475" cy="4513264"/>
        </p:xfrm>
        <a:graphic>
          <a:graphicData uri="http://schemas.openxmlformats.org/drawingml/2006/table">
            <a:tbl>
              <a:tblPr/>
              <a:tblGrid>
                <a:gridCol w="361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202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202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202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2483,7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2483,7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2483,7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109,5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119,5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123,7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51,0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51,0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51,0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452,0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452,0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452,0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1035,0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947,5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867,5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24,7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24,7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24,7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584,0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584,0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584,0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63,6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63,6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63,6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altLang="ru-RU" sz="3200" b="1" i="1" u="sng" kern="12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Межбюджетные</a:t>
            </a:r>
            <a:r>
              <a:rPr lang="ru-RU" altLang="ru-RU" sz="4000" b="1" i="1" u="sng" kern="12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altLang="ru-RU" sz="3200" b="1" i="1" u="sng" kern="12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отношения</a:t>
            </a:r>
          </a:p>
        </p:txBody>
      </p:sp>
      <p:grpSp>
        <p:nvGrpSpPr>
          <p:cNvPr id="66562" name="AutoShape 7"/>
          <p:cNvGrpSpPr>
            <a:grpSpLocks/>
          </p:cNvGrpSpPr>
          <p:nvPr/>
        </p:nvGrpSpPr>
        <p:grpSpPr bwMode="auto">
          <a:xfrm flipV="1">
            <a:off x="539750" y="1989138"/>
            <a:ext cx="3600450" cy="3168650"/>
            <a:chOff x="288" y="2124"/>
            <a:chExt cx="2423" cy="860"/>
          </a:xfrm>
        </p:grpSpPr>
        <p:pic>
          <p:nvPicPr>
            <p:cNvPr id="66571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2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66563" name="AutoShape 26"/>
          <p:cNvSpPr>
            <a:spLocks noChangeArrowheads="1"/>
          </p:cNvSpPr>
          <p:nvPr/>
        </p:nvSpPr>
        <p:spPr bwMode="auto">
          <a:xfrm>
            <a:off x="5148263" y="2924175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66564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solidFill>
                  <a:schemeClr val="accent1"/>
                </a:solidFill>
                <a:latin typeface="Times New Roman" pitchFamily="18" charset="0"/>
              </a:rPr>
              <a:t>БЮДЖЕТ СЕЛЬСКОГО ПОСЕЛЕНИЯ                              «ДЕРЕВНЯ МЕЛИХОВО»</a:t>
            </a:r>
          </a:p>
        </p:txBody>
      </p:sp>
      <p:sp>
        <p:nvSpPr>
          <p:cNvPr id="66565" name="Text Box 36"/>
          <p:cNvSpPr txBox="1">
            <a:spLocks noChangeArrowheads="1"/>
          </p:cNvSpPr>
          <p:nvPr/>
        </p:nvSpPr>
        <p:spPr bwMode="auto">
          <a:xfrm>
            <a:off x="755650" y="2133600"/>
            <a:ext cx="3208338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solidFill>
                  <a:schemeClr val="accent1"/>
                </a:solidFill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дотации на выравнивание  бюджетной  обеспеченности 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</a:t>
            </a:r>
            <a:r>
              <a:rPr lang="ru-RU" altLang="ru-RU" sz="1200" b="1" dirty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sz="12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66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567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66568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200" b="1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 </a:t>
            </a:r>
            <a:r>
              <a:rPr lang="ru-RU" altLang="ru-RU" sz="1200">
                <a:solidFill>
                  <a:schemeClr val="accent1"/>
                </a:solidFill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 поселений в соответствии с заключенными соглашениями</a:t>
            </a:r>
          </a:p>
        </p:txBody>
      </p:sp>
      <p:sp>
        <p:nvSpPr>
          <p:cNvPr id="66569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66570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925512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i="1">
                <a:solidFill>
                  <a:srgbClr val="B2B2B2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«Деревня Мелихово»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714500"/>
            <a:ext cx="59563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  <p:sp>
        <p:nvSpPr>
          <p:cNvPr id="67586" name="Прямоугольник 4"/>
          <p:cNvSpPr>
            <a:spLocks noChangeArrowheads="1"/>
          </p:cNvSpPr>
          <p:nvPr/>
        </p:nvSpPr>
        <p:spPr bwMode="auto">
          <a:xfrm>
            <a:off x="857250" y="2714625"/>
            <a:ext cx="757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Администрация сельского поселения «Деревня Мелихово»</a:t>
            </a:r>
          </a:p>
        </p:txBody>
      </p:sp>
      <p:graphicFrame>
        <p:nvGraphicFramePr>
          <p:cNvPr id="35859" name="Group 19"/>
          <p:cNvGraphicFramePr>
            <a:graphicFrameLocks noGrp="1"/>
          </p:cNvGraphicFramePr>
          <p:nvPr/>
        </p:nvGraphicFramePr>
        <p:xfrm>
          <a:off x="1357313" y="3500438"/>
          <a:ext cx="7358062" cy="2591437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249766 , д. Мелихово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Телефон (факс)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8 (48443) 2  63 92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396875"/>
            <a:ext cx="8077200" cy="10953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Уважаемые жители сельского поселения «Деревня Мелихово»!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Бюджет играет центральную роль в развитии сельского поселения и решении различных проблем в развитии территории. Внимательное изучение бюджета дает представление о намерениях власти, ее политике, распределении ею финансовых ресурсов. Бюджет затрагивает интересы каждого жителя сельского поселения. А если учитывать, что доходы бюджета формируются за счет средств налогоплательщиков, включая граждан, тема открытости, прозрачности, основных направлений расходования средств бюджета, становится актуальной. Именно поэтому, пришло время для опубликования простого и доступного для каждого гражданина анализа бюджета и бюджетных процессов. Мы надеемся,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что данная презентация послужит обеспечению роста интереса граждан к вопросам расходования средств. Только при наличии у граждан возможности высказать свое мнение, можно рассчитывать на то, что население будет активно участвовать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11271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бюджет? </a:t>
            </a:r>
            <a:endParaRPr lang="ru-RU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2339975" y="1341438"/>
            <a:ext cx="66436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  <a:p>
            <a:pPr algn="r"/>
            <a:r>
              <a:rPr lang="ru-RU" sz="1600">
                <a:latin typeface="Times New Roman" pitchFamily="18" charset="0"/>
                <a:cs typeface="Times New Roman" pitchFamily="18" charset="0"/>
              </a:rPr>
              <a:t>(ст. 6 Бюджетного кодекса РФ) </a:t>
            </a:r>
          </a:p>
        </p:txBody>
      </p:sp>
      <p:grpSp>
        <p:nvGrpSpPr>
          <p:cNvPr id="17411" name="Прямоугольник 7"/>
          <p:cNvGrpSpPr>
            <a:grpSpLocks/>
          </p:cNvGrpSpPr>
          <p:nvPr/>
        </p:nvGrpSpPr>
        <p:grpSpPr bwMode="auto">
          <a:xfrm>
            <a:off x="1438275" y="2335213"/>
            <a:ext cx="6761163" cy="773112"/>
            <a:chOff x="906" y="1471"/>
            <a:chExt cx="4259" cy="487"/>
          </a:xfrm>
        </p:grpSpPr>
        <p:pic>
          <p:nvPicPr>
            <p:cNvPr id="17436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6" y="1471"/>
              <a:ext cx="4259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945" y="1575"/>
              <a:ext cx="418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Какие бывают бюджеты?</a:t>
              </a:r>
            </a:p>
          </p:txBody>
        </p:sp>
      </p:grpSp>
      <p:grpSp>
        <p:nvGrpSpPr>
          <p:cNvPr id="17412" name="Прямоугольник 8"/>
          <p:cNvGrpSpPr>
            <a:grpSpLocks/>
          </p:cNvGrpSpPr>
          <p:nvPr/>
        </p:nvGrpSpPr>
        <p:grpSpPr bwMode="auto">
          <a:xfrm>
            <a:off x="3267075" y="3535363"/>
            <a:ext cx="2573338" cy="1182687"/>
            <a:chOff x="2058" y="2227"/>
            <a:chExt cx="1621" cy="745"/>
          </a:xfrm>
        </p:grpSpPr>
        <p:pic>
          <p:nvPicPr>
            <p:cNvPr id="17434" name="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8" y="2227"/>
              <a:ext cx="162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5" name="Text Box 7"/>
            <p:cNvSpPr txBox="1">
              <a:spLocks noChangeArrowheads="1"/>
            </p:cNvSpPr>
            <p:nvPr/>
          </p:nvSpPr>
          <p:spPr bwMode="auto">
            <a:xfrm>
              <a:off x="2115" y="2250"/>
              <a:ext cx="153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публично-правовых образований </a:t>
              </a:r>
              <a:endParaRPr lang="ru-RU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3" name="Прямоугольник 9"/>
          <p:cNvGrpSpPr>
            <a:grpSpLocks/>
          </p:cNvGrpSpPr>
          <p:nvPr/>
        </p:nvGrpSpPr>
        <p:grpSpPr bwMode="auto">
          <a:xfrm>
            <a:off x="579438" y="3535363"/>
            <a:ext cx="2335212" cy="1182687"/>
            <a:chOff x="365" y="2227"/>
            <a:chExt cx="1471" cy="745"/>
          </a:xfrm>
        </p:grpSpPr>
        <p:pic>
          <p:nvPicPr>
            <p:cNvPr id="17432" name="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3" name="Text Box 10"/>
            <p:cNvSpPr txBox="1">
              <a:spLocks noChangeArrowheads="1"/>
            </p:cNvSpPr>
            <p:nvPr/>
          </p:nvSpPr>
          <p:spPr bwMode="auto">
            <a:xfrm>
              <a:off x="40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семей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4" name="Прямоугольник 10"/>
          <p:cNvGrpSpPr>
            <a:grpSpLocks/>
          </p:cNvGrpSpPr>
          <p:nvPr/>
        </p:nvGrpSpPr>
        <p:grpSpPr bwMode="auto">
          <a:xfrm>
            <a:off x="6437313" y="3535363"/>
            <a:ext cx="2335212" cy="1182687"/>
            <a:chOff x="4055" y="2227"/>
            <a:chExt cx="1471" cy="745"/>
          </a:xfrm>
        </p:grpSpPr>
        <p:pic>
          <p:nvPicPr>
            <p:cNvPr id="17430" name="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5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1" name="Text Box 13"/>
            <p:cNvSpPr txBox="1">
              <a:spLocks noChangeArrowheads="1"/>
            </p:cNvSpPr>
            <p:nvPr/>
          </p:nvSpPr>
          <p:spPr bwMode="auto">
            <a:xfrm>
              <a:off x="409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организаций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5" name="Прямоугольник 11"/>
          <p:cNvGrpSpPr>
            <a:grpSpLocks/>
          </p:cNvGrpSpPr>
          <p:nvPr/>
        </p:nvGrpSpPr>
        <p:grpSpPr bwMode="auto">
          <a:xfrm>
            <a:off x="3365500" y="5237163"/>
            <a:ext cx="2687638" cy="1554162"/>
            <a:chOff x="2120" y="3299"/>
            <a:chExt cx="1693" cy="979"/>
          </a:xfrm>
        </p:grpSpPr>
        <p:pic>
          <p:nvPicPr>
            <p:cNvPr id="17428" name="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0" y="3299"/>
              <a:ext cx="1693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9" name="Text Box 16"/>
            <p:cNvSpPr txBox="1">
              <a:spLocks noChangeArrowheads="1"/>
            </p:cNvSpPr>
            <p:nvPr/>
          </p:nvSpPr>
          <p:spPr bwMode="auto">
            <a:xfrm>
              <a:off x="216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субъектов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(региональные бюджеты,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территориальных фондов обязательного медицинского страхования) </a:t>
              </a:r>
            </a:p>
          </p:txBody>
        </p:sp>
      </p:grpSp>
      <p:grpSp>
        <p:nvGrpSpPr>
          <p:cNvPr id="17416" name="Прямоугольник 12"/>
          <p:cNvGrpSpPr>
            <a:grpSpLocks/>
          </p:cNvGrpSpPr>
          <p:nvPr/>
        </p:nvGrpSpPr>
        <p:grpSpPr bwMode="auto">
          <a:xfrm>
            <a:off x="6456363" y="5314950"/>
            <a:ext cx="2687637" cy="1543050"/>
            <a:chOff x="3967" y="3306"/>
            <a:chExt cx="1693" cy="972"/>
          </a:xfrm>
        </p:grpSpPr>
        <p:pic>
          <p:nvPicPr>
            <p:cNvPr id="17426" name="Прямоугольник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7" y="3306"/>
              <a:ext cx="1693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4005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муниципальных образований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местные бюджеты)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7" name="Прямоугольник 13"/>
          <p:cNvGrpSpPr>
            <a:grpSpLocks/>
          </p:cNvGrpSpPr>
          <p:nvPr/>
        </p:nvGrpSpPr>
        <p:grpSpPr bwMode="auto">
          <a:xfrm>
            <a:off x="365125" y="5248275"/>
            <a:ext cx="2689225" cy="1543050"/>
            <a:chOff x="230" y="3306"/>
            <a:chExt cx="1694" cy="972"/>
          </a:xfrm>
        </p:grpSpPr>
        <p:pic>
          <p:nvPicPr>
            <p:cNvPr id="17424" name="Прямоугольник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0" y="3306"/>
              <a:ext cx="169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5" name="Text Box 22"/>
            <p:cNvSpPr txBox="1">
              <a:spLocks noChangeArrowheads="1"/>
            </p:cNvSpPr>
            <p:nvPr/>
          </p:nvSpPr>
          <p:spPr bwMode="auto">
            <a:xfrm>
              <a:off x="27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(федеральный бюджет, бюджеты государственных внебюджетных фондов Российской Федерации) 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>
            <a:off x="1785938" y="31432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15000" y="4643438"/>
            <a:ext cx="1285875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0" idx="0"/>
          </p:cNvCxnSpPr>
          <p:nvPr/>
        </p:nvCxnSpPr>
        <p:spPr>
          <a:xfrm rot="16200000" flipH="1">
            <a:off x="7265988" y="3195638"/>
            <a:ext cx="571500" cy="10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0" idx="0"/>
          </p:cNvCxnSpPr>
          <p:nvPr/>
        </p:nvCxnSpPr>
        <p:spPr>
          <a:xfrm rot="16200000" flipH="1">
            <a:off x="4233069" y="3213894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21969" y="4964907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14563" y="4643438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2275" y="188913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Этапы работы с бюджетом</a:t>
            </a:r>
          </a:p>
        </p:txBody>
      </p:sp>
      <p:grpSp>
        <p:nvGrpSpPr>
          <p:cNvPr id="18434" name="Скругленный прямоугольник 7"/>
          <p:cNvGrpSpPr>
            <a:grpSpLocks/>
          </p:cNvGrpSpPr>
          <p:nvPr/>
        </p:nvGrpSpPr>
        <p:grpSpPr bwMode="auto">
          <a:xfrm>
            <a:off x="365125" y="2962275"/>
            <a:ext cx="1549400" cy="2543175"/>
            <a:chOff x="230" y="1866"/>
            <a:chExt cx="976" cy="1602"/>
          </a:xfrm>
        </p:grpSpPr>
        <p:pic>
          <p:nvPicPr>
            <p:cNvPr id="18469" name="Скругленный 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" y="1866"/>
              <a:ext cx="976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0" name="Text Box 3"/>
            <p:cNvSpPr txBox="1">
              <a:spLocks noChangeArrowheads="1"/>
            </p:cNvSpPr>
            <p:nvPr/>
          </p:nvSpPr>
          <p:spPr bwMode="auto">
            <a:xfrm>
              <a:off x="31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Составление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18435" name="Скругленный прямоугольник 8"/>
          <p:cNvGrpSpPr>
            <a:grpSpLocks/>
          </p:cNvGrpSpPr>
          <p:nvPr/>
        </p:nvGrpSpPr>
        <p:grpSpPr bwMode="auto">
          <a:xfrm>
            <a:off x="2011363" y="2962275"/>
            <a:ext cx="1616075" cy="2543175"/>
            <a:chOff x="1267" y="1866"/>
            <a:chExt cx="1018" cy="1602"/>
          </a:xfrm>
        </p:grpSpPr>
        <p:pic>
          <p:nvPicPr>
            <p:cNvPr id="18467" name="Скругленный 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7" y="1866"/>
              <a:ext cx="1018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 Box 6"/>
            <p:cNvSpPr txBox="1">
              <a:spLocks noChangeArrowheads="1"/>
            </p:cNvSpPr>
            <p:nvPr/>
          </p:nvSpPr>
          <p:spPr bwMode="auto">
            <a:xfrm>
              <a:off x="1351" y="1936"/>
              <a:ext cx="853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и утверждение бюджета </a:t>
              </a:r>
            </a:p>
          </p:txBody>
        </p:sp>
      </p:grpSp>
      <p:grpSp>
        <p:nvGrpSpPr>
          <p:cNvPr id="18436" name="Скругленный прямоугольник 9"/>
          <p:cNvGrpSpPr>
            <a:grpSpLocks/>
          </p:cNvGrpSpPr>
          <p:nvPr/>
        </p:nvGrpSpPr>
        <p:grpSpPr bwMode="auto">
          <a:xfrm>
            <a:off x="3797300" y="2962275"/>
            <a:ext cx="1543050" cy="2543175"/>
            <a:chOff x="2392" y="1866"/>
            <a:chExt cx="972" cy="1602"/>
          </a:xfrm>
        </p:grpSpPr>
        <p:pic>
          <p:nvPicPr>
            <p:cNvPr id="18465" name="Скругленный 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2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6" name="Text Box 9"/>
            <p:cNvSpPr txBox="1">
              <a:spLocks noChangeArrowheads="1"/>
            </p:cNvSpPr>
            <p:nvPr/>
          </p:nvSpPr>
          <p:spPr bwMode="auto">
            <a:xfrm>
              <a:off x="247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Исполнение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18437" name="Скругленный прямоугольник 10"/>
          <p:cNvGrpSpPr>
            <a:grpSpLocks/>
          </p:cNvGrpSpPr>
          <p:nvPr/>
        </p:nvGrpSpPr>
        <p:grpSpPr bwMode="auto">
          <a:xfrm>
            <a:off x="5583238" y="2962275"/>
            <a:ext cx="1543050" cy="2543175"/>
            <a:chOff x="3517" y="1866"/>
            <a:chExt cx="972" cy="1602"/>
          </a:xfrm>
        </p:grpSpPr>
        <p:pic>
          <p:nvPicPr>
            <p:cNvPr id="18463" name="Скругленный 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17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4" name="Text Box 12"/>
            <p:cNvSpPr txBox="1">
              <a:spLocks noChangeArrowheads="1"/>
            </p:cNvSpPr>
            <p:nvPr/>
          </p:nvSpPr>
          <p:spPr bwMode="auto">
            <a:xfrm>
              <a:off x="359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Составление,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внешняя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проверка,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 утверждение бюджетной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отчетности </a:t>
              </a:r>
            </a:p>
          </p:txBody>
        </p:sp>
      </p:grpSp>
      <p:grpSp>
        <p:nvGrpSpPr>
          <p:cNvPr id="18438" name="Скругленный прямоугольник 11"/>
          <p:cNvGrpSpPr>
            <a:grpSpLocks/>
          </p:cNvGrpSpPr>
          <p:nvPr/>
        </p:nvGrpSpPr>
        <p:grpSpPr bwMode="auto">
          <a:xfrm>
            <a:off x="7296150" y="2962275"/>
            <a:ext cx="1543050" cy="2543175"/>
            <a:chOff x="4596" y="1866"/>
            <a:chExt cx="972" cy="1602"/>
          </a:xfrm>
        </p:grpSpPr>
        <p:pic>
          <p:nvPicPr>
            <p:cNvPr id="18461" name="Скругленный 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6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2" name="Text Box 15"/>
            <p:cNvSpPr txBox="1">
              <a:spLocks noChangeArrowheads="1"/>
            </p:cNvSpPr>
            <p:nvPr/>
          </p:nvSpPr>
          <p:spPr bwMode="auto">
            <a:xfrm>
              <a:off x="467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Контроль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исполнением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18439" name="Овал 12"/>
          <p:cNvGrpSpPr>
            <a:grpSpLocks/>
          </p:cNvGrpSpPr>
          <p:nvPr/>
        </p:nvGrpSpPr>
        <p:grpSpPr bwMode="auto">
          <a:xfrm>
            <a:off x="652463" y="2457450"/>
            <a:ext cx="901700" cy="828675"/>
            <a:chOff x="411" y="1548"/>
            <a:chExt cx="568" cy="522"/>
          </a:xfrm>
        </p:grpSpPr>
        <p:pic>
          <p:nvPicPr>
            <p:cNvPr id="18459" name="Овал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1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0" name="Text Box 18"/>
            <p:cNvSpPr txBox="1">
              <a:spLocks noChangeArrowheads="1"/>
            </p:cNvSpPr>
            <p:nvPr/>
          </p:nvSpPr>
          <p:spPr bwMode="auto">
            <a:xfrm>
              <a:off x="522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18440" name="Овал 13"/>
          <p:cNvGrpSpPr>
            <a:grpSpLocks/>
          </p:cNvGrpSpPr>
          <p:nvPr/>
        </p:nvGrpSpPr>
        <p:grpSpPr bwMode="auto">
          <a:xfrm>
            <a:off x="7583488" y="2457450"/>
            <a:ext cx="901700" cy="828675"/>
            <a:chOff x="4777" y="1548"/>
            <a:chExt cx="568" cy="522"/>
          </a:xfrm>
        </p:grpSpPr>
        <p:pic>
          <p:nvPicPr>
            <p:cNvPr id="18457" name="Овал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77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8" name="Text Box 21"/>
            <p:cNvSpPr txBox="1">
              <a:spLocks noChangeArrowheads="1"/>
            </p:cNvSpPr>
            <p:nvPr/>
          </p:nvSpPr>
          <p:spPr bwMode="auto">
            <a:xfrm>
              <a:off x="4888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18441" name="Овал 14"/>
          <p:cNvGrpSpPr>
            <a:grpSpLocks/>
          </p:cNvGrpSpPr>
          <p:nvPr/>
        </p:nvGrpSpPr>
        <p:grpSpPr bwMode="auto">
          <a:xfrm>
            <a:off x="5870575" y="2457450"/>
            <a:ext cx="901700" cy="828675"/>
            <a:chOff x="3698" y="1548"/>
            <a:chExt cx="568" cy="522"/>
          </a:xfrm>
        </p:grpSpPr>
        <p:pic>
          <p:nvPicPr>
            <p:cNvPr id="18455" name="Овал 14"/>
            <p:cNvPicPr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8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3807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18442" name="Овал 15"/>
          <p:cNvGrpSpPr>
            <a:grpSpLocks/>
          </p:cNvGrpSpPr>
          <p:nvPr/>
        </p:nvGrpSpPr>
        <p:grpSpPr bwMode="auto">
          <a:xfrm>
            <a:off x="4084638" y="2457450"/>
            <a:ext cx="901700" cy="828675"/>
            <a:chOff x="2573" y="1548"/>
            <a:chExt cx="568" cy="522"/>
          </a:xfrm>
        </p:grpSpPr>
        <p:pic>
          <p:nvPicPr>
            <p:cNvPr id="18453" name="Овал 15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3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4" name="Text Box 27"/>
            <p:cNvSpPr txBox="1">
              <a:spLocks noChangeArrowheads="1"/>
            </p:cNvSpPr>
            <p:nvPr/>
          </p:nvSpPr>
          <p:spPr bwMode="auto">
            <a:xfrm>
              <a:off x="268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18443" name="Овал 16"/>
          <p:cNvGrpSpPr>
            <a:grpSpLocks/>
          </p:cNvGrpSpPr>
          <p:nvPr/>
        </p:nvGrpSpPr>
        <p:grpSpPr bwMode="auto">
          <a:xfrm>
            <a:off x="2335213" y="2478088"/>
            <a:ext cx="901700" cy="828675"/>
            <a:chOff x="1490" y="1548"/>
            <a:chExt cx="568" cy="522"/>
          </a:xfrm>
        </p:grpSpPr>
        <p:pic>
          <p:nvPicPr>
            <p:cNvPr id="18451" name="Овал 16"/>
            <p:cNvPicPr>
              <a:picLocks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90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2" name="Text Box 30"/>
            <p:cNvSpPr txBox="1">
              <a:spLocks noChangeArrowheads="1"/>
            </p:cNvSpPr>
            <p:nvPr/>
          </p:nvSpPr>
          <p:spPr bwMode="auto">
            <a:xfrm>
              <a:off x="160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18444" name="Прямоугольник 23"/>
          <p:cNvGrpSpPr>
            <a:grpSpLocks/>
          </p:cNvGrpSpPr>
          <p:nvPr/>
        </p:nvGrpSpPr>
        <p:grpSpPr bwMode="auto">
          <a:xfrm>
            <a:off x="1279525" y="1196975"/>
            <a:ext cx="6540500" cy="635000"/>
            <a:chOff x="818" y="998"/>
            <a:chExt cx="4120" cy="400"/>
          </a:xfrm>
        </p:grpSpPr>
        <p:pic>
          <p:nvPicPr>
            <p:cNvPr id="18449" name="Прямоугольник 23"/>
            <p:cNvPicPr>
              <a:picLocks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818" y="998"/>
              <a:ext cx="412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0" name="Text Box 33"/>
            <p:cNvSpPr txBox="1">
              <a:spLocks noChangeArrowheads="1"/>
            </p:cNvSpPr>
            <p:nvPr/>
          </p:nvSpPr>
          <p:spPr bwMode="auto">
            <a:xfrm>
              <a:off x="855" y="1035"/>
              <a:ext cx="405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  <a:latin typeface="Calibri" pitchFamily="34" charset="0"/>
                </a:rPr>
                <a:t>Бюджетный процесс</a:t>
              </a:r>
            </a:p>
          </p:txBody>
        </p:sp>
      </p:grpSp>
      <p:sp>
        <p:nvSpPr>
          <p:cNvPr id="23" name="Выгнутая вверх стрелка 22"/>
          <p:cNvSpPr/>
          <p:nvPr/>
        </p:nvSpPr>
        <p:spPr>
          <a:xfrm>
            <a:off x="1139825" y="1831975"/>
            <a:ext cx="1682750" cy="5889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4572000" y="1831975"/>
            <a:ext cx="1782763" cy="5175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>
            <a:off x="2822575" y="5505450"/>
            <a:ext cx="1749425" cy="66040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низ стрелка 26"/>
          <p:cNvSpPr/>
          <p:nvPr/>
        </p:nvSpPr>
        <p:spPr>
          <a:xfrm>
            <a:off x="6438900" y="5503863"/>
            <a:ext cx="1714500" cy="576262"/>
          </a:xfrm>
          <a:prstGeom prst="curvedUpArrow">
            <a:avLst>
              <a:gd name="adj1" fmla="val 18324"/>
              <a:gd name="adj2" fmla="val 58545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14313"/>
            <a:ext cx="8229600" cy="92868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50" y="1428750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Доходы бюджета</a:t>
            </a:r>
            <a:r>
              <a:rPr lang="ru-RU" sz="1600" b="1" i="1">
                <a:solidFill>
                  <a:srgbClr val="FFFFFF"/>
                </a:solidFill>
              </a:rPr>
              <a:t> – денежные средства, поступающие в соответствии с законодательством в бюджет. 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50" y="2500313"/>
            <a:ext cx="6500813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Расходы бюджета – </a:t>
            </a:r>
            <a:r>
              <a:rPr lang="ru-RU" sz="1600" b="1" i="1">
                <a:solidFill>
                  <a:srgbClr val="FFFFFF"/>
                </a:solidFill>
              </a:rPr>
              <a:t>это денежные средства, направленные на финансовое обеспечение задач и функций государственного и местного самоуправления.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4929188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Профицит бюджета - </a:t>
            </a:r>
            <a:r>
              <a:rPr lang="ru-RU" sz="1600" b="1" i="1">
                <a:solidFill>
                  <a:srgbClr val="FFFFFF"/>
                </a:solidFill>
              </a:rPr>
              <a:t>превышение доходов бюджета над его расходами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50" y="3857625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Дефицит бюджета - </a:t>
            </a:r>
            <a:r>
              <a:rPr lang="ru-RU" sz="1600" b="1" i="1">
                <a:solidFill>
                  <a:srgbClr val="FFFFFF"/>
                </a:solidFill>
              </a:rPr>
              <a:t>превышение расходов бюджета над его доходами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0" y="5929313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Сбалансированный бюджет – </a:t>
            </a:r>
            <a:r>
              <a:rPr lang="ru-RU" sz="1600" b="1" i="1">
                <a:solidFill>
                  <a:srgbClr val="FFFFFF"/>
                </a:solidFill>
              </a:rPr>
              <a:t>равенство доходов и расходов бюджета</a:t>
            </a:r>
            <a:endParaRPr lang="ru-RU" sz="1600">
              <a:solidFill>
                <a:srgbClr val="FFFFFF"/>
              </a:solidFill>
            </a:endParaRPr>
          </a:p>
        </p:txBody>
      </p:sp>
      <p:pic>
        <p:nvPicPr>
          <p:cNvPr id="19463" name="Рисунок 9" descr="reven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4852988"/>
            <a:ext cx="8112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Рисунок 10" descr="char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075" y="3779838"/>
            <a:ext cx="7731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Рисунок 12" descr="piggy-bank-icon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107156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Рисунок 13" descr="покупки-деньги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214563"/>
            <a:ext cx="12461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Рисунок 15" descr="иконки финансы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5572125"/>
            <a:ext cx="1357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0"/>
            <a:ext cx="8229600" cy="928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20482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63579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B0F0"/>
                </a:solidFill>
                <a:latin typeface="Calibri" pitchFamily="34" charset="0"/>
              </a:rPr>
              <a:t>Межбюджетные отношения </a:t>
            </a:r>
            <a:r>
              <a:rPr lang="ru-RU" sz="1200" b="1" dirty="0">
                <a:solidFill>
                  <a:srgbClr val="00B0F0"/>
                </a:solidFill>
                <a:latin typeface="Calibri" pitchFamily="34" charset="0"/>
              </a:rPr>
              <a:t>-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отношения между органами государственной власти федерального, регионального уровней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и органами местного самоуправления,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связанные с формированием и исполнением соответствующих бюджетов </a:t>
            </a:r>
          </a:p>
          <a:p>
            <a:pPr lvl="1"/>
            <a:r>
              <a:rPr lang="ru-RU" b="1" dirty="0">
                <a:solidFill>
                  <a:srgbClr val="00B0F0"/>
                </a:solidFill>
                <a:latin typeface="Calibri" pitchFamily="34" charset="0"/>
              </a:rPr>
              <a:t>Межбюджетные трансферты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– это передача денежных средств из одного уровня бюджета в другой. </a:t>
            </a:r>
          </a:p>
        </p:txBody>
      </p:sp>
      <p:grpSp>
        <p:nvGrpSpPr>
          <p:cNvPr id="20483" name="Прямоугольник 5"/>
          <p:cNvGrpSpPr>
            <a:grpSpLocks/>
          </p:cNvGrpSpPr>
          <p:nvPr/>
        </p:nvGrpSpPr>
        <p:grpSpPr bwMode="auto">
          <a:xfrm>
            <a:off x="30163" y="5218113"/>
            <a:ext cx="2359025" cy="1341437"/>
            <a:chOff x="19" y="3287"/>
            <a:chExt cx="1486" cy="845"/>
          </a:xfrm>
        </p:grpSpPr>
        <p:pic>
          <p:nvPicPr>
            <p:cNvPr id="20498" name="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3287"/>
              <a:ext cx="1486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90" y="3330"/>
              <a:ext cx="135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без определения конкретной цели их использования</a:t>
              </a:r>
              <a:r>
                <a:rPr lang="ru-RU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323850" y="3500438"/>
            <a:ext cx="822960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Виды межбюджетных трансфертов</a:t>
            </a:r>
          </a:p>
        </p:txBody>
      </p:sp>
      <p:grpSp>
        <p:nvGrpSpPr>
          <p:cNvPr id="20485" name="Прямоугольник 7"/>
          <p:cNvGrpSpPr>
            <a:grpSpLocks/>
          </p:cNvGrpSpPr>
          <p:nvPr/>
        </p:nvGrpSpPr>
        <p:grpSpPr bwMode="auto">
          <a:xfrm>
            <a:off x="2176463" y="5218113"/>
            <a:ext cx="4059237" cy="1341437"/>
            <a:chOff x="1371" y="3287"/>
            <a:chExt cx="2557" cy="845"/>
          </a:xfrm>
        </p:grpSpPr>
        <p:pic>
          <p:nvPicPr>
            <p:cNvPr id="20496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1" y="3287"/>
              <a:ext cx="2557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440" y="3330"/>
              <a:ext cx="238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местным бюджетам на выполнение переданных полномочий Российской Федерации, субъекта РФ </a:t>
              </a:r>
            </a:p>
          </p:txBody>
        </p:sp>
      </p:grpSp>
      <p:grpSp>
        <p:nvGrpSpPr>
          <p:cNvPr id="20486" name="Прямоугольник 8"/>
          <p:cNvGrpSpPr>
            <a:grpSpLocks/>
          </p:cNvGrpSpPr>
          <p:nvPr/>
        </p:nvGrpSpPr>
        <p:grpSpPr bwMode="auto">
          <a:xfrm>
            <a:off x="5962650" y="5218113"/>
            <a:ext cx="3284538" cy="1341437"/>
            <a:chOff x="3756" y="3287"/>
            <a:chExt cx="2069" cy="845"/>
          </a:xfrm>
        </p:grpSpPr>
        <p:pic>
          <p:nvPicPr>
            <p:cNvPr id="20494" name="Прямоугольник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56" y="3287"/>
              <a:ext cx="206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825" y="3330"/>
              <a:ext cx="193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на условиях долевого софинансирования расходов других бюджетов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14313" y="4500563"/>
            <a:ext cx="2125662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Дотации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71813" y="4500563"/>
            <a:ext cx="25082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Субвенции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786563" y="4500563"/>
            <a:ext cx="2178050" cy="642937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964406" y="403621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58419" y="4358482"/>
            <a:ext cx="712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72250" y="4000500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0493" name="Рисунок 26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9525" y="0"/>
            <a:ext cx="27844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81" descr="Крупная сетка"/>
          <p:cNvSpPr>
            <a:spLocks noChangeArrowheads="1"/>
          </p:cNvSpPr>
          <p:nvPr/>
        </p:nvSpPr>
        <p:spPr bwMode="auto">
          <a:xfrm>
            <a:off x="179388" y="3068638"/>
            <a:ext cx="3128962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pic>
        <p:nvPicPr>
          <p:cNvPr id="21506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1403350" y="908050"/>
            <a:ext cx="1649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5867400" y="981075"/>
            <a:ext cx="1504950" cy="1871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2532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11188" y="476250"/>
            <a:ext cx="8856662" cy="6264275"/>
          </a:xfrm>
        </p:spPr>
        <p:txBody>
          <a:bodyPr/>
          <a:lstStyle/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1730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Arial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867400" y="2708275"/>
            <a:ext cx="938213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pic>
        <p:nvPicPr>
          <p:cNvPr id="21511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7380288" y="1773238"/>
            <a:ext cx="9017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52"/>
          <p:cNvSpPr txBox="1">
            <a:spLocks noChangeArrowheads="1"/>
          </p:cNvSpPr>
          <p:nvPr/>
        </p:nvSpPr>
        <p:spPr bwMode="auto">
          <a:xfrm>
            <a:off x="7380288" y="2708275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pic>
        <p:nvPicPr>
          <p:cNvPr id="21513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468313" y="1700213"/>
            <a:ext cx="965200" cy="10080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1514" name="Text Box 60"/>
          <p:cNvSpPr txBox="1">
            <a:spLocks noChangeArrowheads="1"/>
          </p:cNvSpPr>
          <p:nvPr/>
        </p:nvSpPr>
        <p:spPr bwMode="auto">
          <a:xfrm>
            <a:off x="395288" y="2565400"/>
            <a:ext cx="936625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sp>
        <p:nvSpPr>
          <p:cNvPr id="21515" name="Text Box 62"/>
          <p:cNvSpPr txBox="1">
            <a:spLocks noChangeArrowheads="1"/>
          </p:cNvSpPr>
          <p:nvPr/>
        </p:nvSpPr>
        <p:spPr bwMode="auto">
          <a:xfrm>
            <a:off x="1763713" y="2565400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sp>
        <p:nvSpPr>
          <p:cNvPr id="21516" name="AutoShape 77" descr="Крупная сетка"/>
          <p:cNvSpPr>
            <a:spLocks noChangeArrowheads="1"/>
          </p:cNvSpPr>
          <p:nvPr/>
        </p:nvSpPr>
        <p:spPr bwMode="auto">
          <a:xfrm>
            <a:off x="971550" y="115888"/>
            <a:ext cx="6985000" cy="576262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1517" name="Text Box 78"/>
          <p:cNvSpPr txBox="1">
            <a:spLocks noChangeArrowheads="1"/>
          </p:cNvSpPr>
          <p:nvPr/>
        </p:nvSpPr>
        <p:spPr bwMode="auto">
          <a:xfrm>
            <a:off x="1187450" y="188913"/>
            <a:ext cx="662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 dirty="0">
                <a:solidFill>
                  <a:srgbClr val="00B0F0"/>
                </a:solidFill>
                <a:latin typeface="Times New Roman" pitchFamily="18" charset="0"/>
              </a:rPr>
              <a:t>ДОХОДЫ – РАСХОДЫ = ДЕФИЦИТ (ПРОФИЦИТ)</a:t>
            </a:r>
          </a:p>
        </p:txBody>
      </p:sp>
      <p:sp>
        <p:nvSpPr>
          <p:cNvPr id="21518" name="Text Box 80"/>
          <p:cNvSpPr txBox="1">
            <a:spLocks noChangeArrowheads="1"/>
          </p:cNvSpPr>
          <p:nvPr/>
        </p:nvSpPr>
        <p:spPr bwMode="auto">
          <a:xfrm>
            <a:off x="323850" y="3068638"/>
            <a:ext cx="28797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ДЕФИЦИТ </a:t>
            </a:r>
          </a:p>
          <a:p>
            <a:pPr algn="ctr"/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(расходы больше доходов)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200" dirty="0">
                <a:solidFill>
                  <a:srgbClr val="00B0F0"/>
                </a:solidFill>
                <a:latin typeface="Times New Roman" pitchFamily="18" charset="0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algn="ctr">
              <a:spcBef>
                <a:spcPct val="50000"/>
              </a:spcBef>
            </a:pPr>
            <a:endParaRPr lang="ru-RU" altLang="ru-RU" sz="1200" dirty="0">
              <a:latin typeface="Times New Roman" pitchFamily="18" charset="0"/>
            </a:endParaRPr>
          </a:p>
        </p:txBody>
      </p:sp>
      <p:sp>
        <p:nvSpPr>
          <p:cNvPr id="21519" name="AutoShape 82" descr="Крупная сетка"/>
          <p:cNvSpPr>
            <a:spLocks noChangeArrowheads="1"/>
          </p:cNvSpPr>
          <p:nvPr/>
        </p:nvSpPr>
        <p:spPr bwMode="auto">
          <a:xfrm>
            <a:off x="5724525" y="3141663"/>
            <a:ext cx="3095625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1520" name="Text Box 83"/>
          <p:cNvSpPr txBox="1">
            <a:spLocks noChangeArrowheads="1"/>
          </p:cNvSpPr>
          <p:nvPr/>
        </p:nvSpPr>
        <p:spPr bwMode="auto">
          <a:xfrm>
            <a:off x="5795963" y="3141663"/>
            <a:ext cx="29527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ПРОФИЦИТ</a:t>
            </a:r>
          </a:p>
          <a:p>
            <a:pPr algn="ctr"/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(доходы больше расходов)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300" dirty="0">
                <a:solidFill>
                  <a:srgbClr val="00B0F0"/>
                </a:solidFill>
                <a:latin typeface="Times New Roman" pitchFamily="18" charset="0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8856662" cy="431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2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ГРАЖДАНИН И ЕГО УЧАСТИЕ В БЮДЖЕТНОМ ПРОЦЕССЕ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262935" y="589508"/>
            <a:ext cx="3168352" cy="792089"/>
          </a:xfrm>
          <a:prstGeom prst="wedgeRoundRectCallout">
            <a:avLst>
              <a:gd name="adj1" fmla="val -59539"/>
              <a:gd name="adj2" fmla="val 128753"/>
              <a:gd name="adj3" fmla="val 16667"/>
            </a:avLst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66CC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0858" y="643484"/>
            <a:ext cx="2736304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Возможности влияния </a:t>
            </a:r>
          </a:p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гражданина на состав бюджета</a:t>
            </a:r>
          </a:p>
        </p:txBody>
      </p:sp>
      <p:graphicFrame>
        <p:nvGraphicFramePr>
          <p:cNvPr id="9" name="Схема 8" descr="цукцук"/>
          <p:cNvGraphicFramePr/>
          <p:nvPr/>
        </p:nvGraphicFramePr>
        <p:xfrm>
          <a:off x="455539" y="1232818"/>
          <a:ext cx="338437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16013" y="2636838"/>
            <a:ext cx="2519362" cy="24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КАК НАЛОГОПЛАТЕЛЬЩИК</a:t>
            </a: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1116013" y="4508500"/>
            <a:ext cx="2232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>
                <a:latin typeface="Times New Roman" pitchFamily="18" charset="0"/>
                <a:cs typeface="Times New Roman" pitchFamily="18" charset="0"/>
              </a:rPr>
              <a:t>КАК ПОЛУЧАТЕЛЬ СОЦИАЛЬНЫХ ГАРАНТИЙ</a:t>
            </a:r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3924300" y="1916113"/>
            <a:ext cx="49672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400" b="1">
                <a:latin typeface="Mangal" pitchFamily="18" charset="0"/>
              </a:rPr>
              <a:t>Оценка качества предоставления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муниципальных услуг (размещаются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на сайтах органов власти,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социологический опрос в МФЦ)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2.  Публичные слушания  по проекту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решения Сельской Думы «Деревня Мелихово» о бюджете сельского поселения на очередной финансовый год и плановый период.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3.  Публичные слушания по отчету об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исполнении бюджета сельского поселения «Деревня Мелихово»</a:t>
            </a:r>
          </a:p>
          <a:p>
            <a:pPr marL="342900" indent="-342900"/>
            <a:endParaRPr lang="ru-RU" sz="1600" b="1">
              <a:latin typeface="Mangal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58670" y="1337915"/>
            <a:ext cx="7807024" cy="4571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2700000">
              <a:schemeClr val="accent4">
                <a:lumMod val="20000"/>
                <a:lumOff val="8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468313" y="1557338"/>
            <a:ext cx="2879725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ighlight>
                  <a:srgbClr val="000080"/>
                </a:highlight>
                <a:latin typeface="Times New Roman" pitchFamily="18" charset="0"/>
                <a:cs typeface="Times New Roman" pitchFamily="18" charset="0"/>
              </a:rPr>
              <a:t>Показатели</a:t>
            </a: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3779838" y="1557338"/>
            <a:ext cx="1296987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solidFill>
              <a:srgbClr val="711B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582" name="Скругленный прямоугольник 8"/>
          <p:cNvGrpSpPr>
            <a:grpSpLocks/>
          </p:cNvGrpSpPr>
          <p:nvPr/>
        </p:nvGrpSpPr>
        <p:grpSpPr bwMode="auto">
          <a:xfrm flipH="1">
            <a:off x="3779838" y="4941888"/>
            <a:ext cx="936625" cy="773112"/>
            <a:chOff x="3141" y="3130"/>
            <a:chExt cx="1651" cy="487"/>
          </a:xfrm>
        </p:grpSpPr>
        <p:pic>
          <p:nvPicPr>
            <p:cNvPr id="24601" name="Скругленный прямоугольник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1" y="3130"/>
              <a:ext cx="1651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41" y="3214"/>
              <a:ext cx="149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15</a:t>
              </a:r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,0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68313" y="2708275"/>
            <a:ext cx="2879725" cy="650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Доходы</a:t>
            </a:r>
            <a:endParaRPr lang="ru-RU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8313" y="3716338"/>
            <a:ext cx="2879725" cy="650875"/>
          </a:xfrm>
          <a:prstGeom prst="rect">
            <a:avLst/>
          </a:prstGeom>
          <a:solidFill>
            <a:srgbClr val="00CCFF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8313" y="5013325"/>
            <a:ext cx="2951162" cy="590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Дефицит(-), Профицит(+),                 тыс. рублей.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709988" y="2708275"/>
            <a:ext cx="1439862" cy="650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788,5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 flipH="1">
            <a:off x="3708400" y="3716338"/>
            <a:ext cx="1583680" cy="646331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4803,5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5612" name="Rectangle 16"/>
          <p:cNvSpPr>
            <a:spLocks noGrp="1"/>
          </p:cNvSpPr>
          <p:nvPr>
            <p:ph type="title" idx="4294967295"/>
          </p:nvPr>
        </p:nvSpPr>
        <p:spPr>
          <a:xfrm>
            <a:off x="1258888" y="412750"/>
            <a:ext cx="6337300" cy="865188"/>
          </a:xfrm>
        </p:spPr>
        <p:txBody>
          <a:bodyPr anchor="t"/>
          <a:lstStyle/>
          <a:p>
            <a:pPr eaLnBrk="1" hangingPunct="1">
              <a:defRPr/>
            </a:pPr>
            <a:r>
              <a:rPr lang="ru-RU" sz="3100"/>
              <a:t>Основные показатели бюджета СП «Деревня Мелихово»</a:t>
            </a:r>
          </a:p>
        </p:txBody>
      </p:sp>
      <p:sp>
        <p:nvSpPr>
          <p:cNvPr id="2" name="Скругленный прямоугольник 6"/>
          <p:cNvSpPr>
            <a:spLocks noChangeArrowheads="1"/>
          </p:cNvSpPr>
          <p:nvPr/>
        </p:nvSpPr>
        <p:spPr bwMode="auto">
          <a:xfrm>
            <a:off x="5795963" y="1557338"/>
            <a:ext cx="1152525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solidFill>
              <a:srgbClr val="711B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6"/>
          <p:cNvSpPr>
            <a:spLocks noChangeArrowheads="1"/>
          </p:cNvSpPr>
          <p:nvPr/>
        </p:nvSpPr>
        <p:spPr bwMode="auto">
          <a:xfrm>
            <a:off x="7524750" y="1557338"/>
            <a:ext cx="1189038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solidFill>
              <a:srgbClr val="711B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4"/>
          <p:cNvSpPr txBox="1"/>
          <p:nvPr/>
        </p:nvSpPr>
        <p:spPr>
          <a:xfrm flipH="1">
            <a:off x="5508625" y="2708275"/>
            <a:ext cx="1511300" cy="650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4818,7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7164388" y="2708275"/>
            <a:ext cx="1655762" cy="650875"/>
          </a:xfrm>
          <a:prstGeom prst="rect">
            <a:avLst/>
          </a:prstGeom>
          <a:gradFill rotWithShape="1">
            <a:gsLst>
              <a:gs pos="0">
                <a:srgbClr val="FF9C8E"/>
              </a:gs>
              <a:gs pos="35001">
                <a:srgbClr val="FFBAB1"/>
              </a:gs>
              <a:gs pos="100000">
                <a:srgbClr val="FFE3DF"/>
              </a:gs>
            </a:gsLst>
            <a:lin ang="16200000" scaled="1"/>
          </a:gra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4857,4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 flipH="1">
            <a:off x="5436245" y="3716338"/>
            <a:ext cx="1583680" cy="646331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4838,7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тыс. рублей</a:t>
            </a: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 flipH="1">
            <a:off x="7308304" y="3716338"/>
            <a:ext cx="1438820" cy="646331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4877,4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grpSp>
        <p:nvGrpSpPr>
          <p:cNvPr id="24595" name="Скругленный прямоугольник 8"/>
          <p:cNvGrpSpPr>
            <a:grpSpLocks/>
          </p:cNvGrpSpPr>
          <p:nvPr/>
        </p:nvGrpSpPr>
        <p:grpSpPr bwMode="auto">
          <a:xfrm flipH="1">
            <a:off x="5940425" y="4868863"/>
            <a:ext cx="936625" cy="773112"/>
            <a:chOff x="3141" y="3130"/>
            <a:chExt cx="1651" cy="487"/>
          </a:xfrm>
        </p:grpSpPr>
        <p:pic>
          <p:nvPicPr>
            <p:cNvPr id="24599" name="Скругленный прямоугольник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1" y="3130"/>
              <a:ext cx="1651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222" y="3210"/>
              <a:ext cx="149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0,0</a:t>
              </a:r>
            </a:p>
          </p:txBody>
        </p:sp>
      </p:grpSp>
      <p:grpSp>
        <p:nvGrpSpPr>
          <p:cNvPr id="24596" name="Скругленный прямоугольник 8"/>
          <p:cNvGrpSpPr>
            <a:grpSpLocks/>
          </p:cNvGrpSpPr>
          <p:nvPr/>
        </p:nvGrpSpPr>
        <p:grpSpPr bwMode="auto">
          <a:xfrm flipH="1">
            <a:off x="7596188" y="4868863"/>
            <a:ext cx="936625" cy="773112"/>
            <a:chOff x="3141" y="3130"/>
            <a:chExt cx="1651" cy="487"/>
          </a:xfrm>
        </p:grpSpPr>
        <p:pic>
          <p:nvPicPr>
            <p:cNvPr id="24597" name="Скругленный прямоугольник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1" y="3130"/>
              <a:ext cx="1651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3222" y="3210"/>
              <a:ext cx="149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20</a:t>
              </a:r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,0</a:t>
              </a:r>
            </a:p>
          </p:txBody>
        </p:sp>
      </p:grp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8264</TotalTime>
  <Words>1130</Words>
  <Application>Microsoft Office PowerPoint</Application>
  <PresentationFormat>Экран (4:3)</PresentationFormat>
  <Paragraphs>203</Paragraphs>
  <Slides>14</Slides>
  <Notes>2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Franklin Gothic Book</vt:lpstr>
      <vt:lpstr>Georgia</vt:lpstr>
      <vt:lpstr>Mangal</vt:lpstr>
      <vt:lpstr>Tahoma</vt:lpstr>
      <vt:lpstr>Times New Roman</vt:lpstr>
      <vt:lpstr>Trebuchet MS</vt:lpstr>
      <vt:lpstr>Wingdings</vt:lpstr>
      <vt:lpstr>Текстура</vt:lpstr>
      <vt:lpstr>Презентация PowerPoint</vt:lpstr>
      <vt:lpstr>Уважаемые жители сельского поселения «Деревня Мелихово»!</vt:lpstr>
      <vt:lpstr>Что такое бюджет? </vt:lpstr>
      <vt:lpstr>  Этапы работы с бюджетом</vt:lpstr>
      <vt:lpstr>Основные понятия</vt:lpstr>
      <vt:lpstr>Основные понятия</vt:lpstr>
      <vt:lpstr>Презентация PowerPoint</vt:lpstr>
      <vt:lpstr>Презентация PowerPoint</vt:lpstr>
      <vt:lpstr>Основные показатели бюджета СП «Деревня Мелихово»</vt:lpstr>
      <vt:lpstr>Налоговые доходы</vt:lpstr>
      <vt:lpstr>Расходы бюджета СП «Деревня Мелихово» в рамках программных  и непрограммных  расходов</vt:lpstr>
      <vt:lpstr>Презентация PowerPoint</vt:lpstr>
      <vt:lpstr>Межбюджетные отношения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827</cp:revision>
  <cp:lastPrinted>2013-11-22T13:20:24Z</cp:lastPrinted>
  <dcterms:created xsi:type="dcterms:W3CDTF">2013-11-19T11:15:28Z</dcterms:created>
  <dcterms:modified xsi:type="dcterms:W3CDTF">2025-05-14T08:11:29Z</dcterms:modified>
</cp:coreProperties>
</file>