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notesMasterIdLst>
    <p:notesMasterId r:id="rId17"/>
  </p:notesMasterIdLst>
  <p:sldIdLst>
    <p:sldId id="263" r:id="rId2"/>
    <p:sldId id="419" r:id="rId3"/>
    <p:sldId id="411" r:id="rId4"/>
    <p:sldId id="412" r:id="rId5"/>
    <p:sldId id="413" r:id="rId6"/>
    <p:sldId id="414" r:id="rId7"/>
    <p:sldId id="409" r:id="rId8"/>
    <p:sldId id="420" r:id="rId9"/>
    <p:sldId id="281" r:id="rId10"/>
    <p:sldId id="421" r:id="rId11"/>
    <p:sldId id="405" r:id="rId12"/>
    <p:sldId id="392" r:id="rId13"/>
    <p:sldId id="376" r:id="rId14"/>
    <p:sldId id="417" r:id="rId15"/>
    <p:sldId id="418" r:id="rId16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969696"/>
    <a:srgbClr val="0000FF"/>
    <a:srgbClr val="CC99FF"/>
    <a:srgbClr val="99CCFF"/>
    <a:srgbClr val="CCFF99"/>
    <a:srgbClr val="B2B2B2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53" autoAdjust="0"/>
    <p:restoredTop sz="97802" autoAdjust="0"/>
  </p:normalViewPr>
  <p:slideViewPr>
    <p:cSldViewPr>
      <p:cViewPr varScale="1">
        <p:scale>
          <a:sx n="82" d="100"/>
          <a:sy n="82" d="100"/>
        </p:scale>
        <p:origin x="201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2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9030786773090078E-2"/>
          <c:y val="0.25733634311512416"/>
          <c:w val="0.61573546180159633"/>
          <c:h val="0.4830699774266365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Налоговый доходы</c:v>
                </c:pt>
              </c:strCache>
            </c:strRef>
          </c:tx>
          <c:spPr>
            <a:solidFill>
              <a:schemeClr val="accent1"/>
            </a:solidFill>
            <a:ln w="12699">
              <a:solidFill>
                <a:schemeClr val="tx1"/>
              </a:solidFill>
              <a:prstDash val="solid"/>
            </a:ln>
          </c:spPr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9800-4EA2-AED2-8A5CD8FC64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69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9800-4EA2-AED2-8A5CD8FC6483}"/>
              </c:ext>
            </c:extLst>
          </c:dPt>
          <c:dPt>
            <c:idx val="2"/>
            <c:bubble3D val="0"/>
            <c:spPr>
              <a:solidFill>
                <a:schemeClr val="hlink"/>
              </a:solidFill>
              <a:ln w="1269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9800-4EA2-AED2-8A5CD8FC6483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1269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9800-4EA2-AED2-8A5CD8FC6483}"/>
              </c:ext>
            </c:extLst>
          </c:dPt>
          <c:dLbls>
            <c:numFmt formatCode="0%" sourceLinked="0"/>
            <c:spPr>
              <a:noFill/>
              <a:ln w="2539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1" i="0" u="none" strike="noStrike" baseline="0">
                    <a:solidFill>
                      <a:schemeClr val="tx1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Sheet1!$B$1:$E$1</c:f>
              <c:strCache>
                <c:ptCount val="4"/>
                <c:pt idx="0">
                  <c:v>Налог на доходы физических лиц</c:v>
                </c:pt>
                <c:pt idx="1">
                  <c:v>Единый сельскохозяйственный налог</c:v>
                </c:pt>
                <c:pt idx="2">
                  <c:v>Земельный налог</c:v>
                </c:pt>
                <c:pt idx="3">
                  <c:v>Упрощенная система налогообложения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34</c:v>
                </c:pt>
                <c:pt idx="1">
                  <c:v>25.8</c:v>
                </c:pt>
                <c:pt idx="2">
                  <c:v>2776</c:v>
                </c:pt>
                <c:pt idx="3">
                  <c:v>113.2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800-4EA2-AED2-8A5CD8FC64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12699">
          <a:solidFill>
            <a:schemeClr val="tx1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1285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85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285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285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ru-RU"/>
          </a:p>
        </c:txPr>
      </c:legendEntry>
      <c:layout>
        <c:manualLayout>
          <c:xMode val="edge"/>
          <c:yMode val="edge"/>
          <c:x val="0.67388825541619157"/>
          <c:y val="0.14672686230248308"/>
          <c:w val="0.27594070695553019"/>
          <c:h val="0.67042889390519189"/>
        </c:manualLayout>
      </c:layout>
      <c:overlay val="0"/>
      <c:spPr>
        <a:solidFill>
          <a:srgbClr val="CC99FF"/>
        </a:solidFill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Trebuchet MS"/>
              <a:ea typeface="Trebuchet MS"/>
              <a:cs typeface="Trebuchet M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rebuchet MS"/>
          <a:ea typeface="Trebuchet MS"/>
          <a:cs typeface="Trebuchet M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20"/>
      <c:depthPercent val="80"/>
      <c:rAngAx val="1"/>
    </c:view3D>
    <c:floor>
      <c:thickness val="0"/>
    </c:floor>
    <c:sideWall>
      <c:thickness val="0"/>
      <c:spPr>
        <a:noFill/>
        <a:ln>
          <a:noFill/>
        </a:ln>
        <a:scene3d>
          <a:camera prst="orthographicFront"/>
          <a:lightRig rig="threePt" dir="t"/>
        </a:scene3d>
        <a:sp3d>
          <a:bevelB w="6350"/>
        </a:sp3d>
      </c:spPr>
    </c:sideWall>
    <c:backWall>
      <c:thickness val="0"/>
      <c:spPr>
        <a:noFill/>
        <a:ln>
          <a:noFill/>
        </a:ln>
        <a:scene3d>
          <a:camera prst="orthographicFront"/>
          <a:lightRig rig="threePt" dir="t"/>
        </a:scene3d>
        <a:sp3d>
          <a:bevelB w="6350"/>
        </a:sp3d>
      </c:spPr>
    </c:backWall>
    <c:plotArea>
      <c:layout>
        <c:manualLayout>
          <c:layoutTarget val="inner"/>
          <c:xMode val="edge"/>
          <c:yMode val="edge"/>
          <c:x val="9.4915254237288138E-2"/>
          <c:y val="4.5643153526970952E-2"/>
          <c:w val="0.87118644067796613"/>
          <c:h val="0.7261410788381742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СП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Lbls>
            <c:spPr>
              <a:noFill/>
              <a:ln w="37931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2776</c:v>
                </c:pt>
                <c:pt idx="1">
                  <c:v>2558</c:v>
                </c:pt>
                <c:pt idx="2">
                  <c:v>2495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45-4A52-BADD-E1F7C6BB9F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04899888"/>
        <c:axId val="1"/>
        <c:axId val="0"/>
      </c:bar3DChart>
      <c:catAx>
        <c:axId val="204899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4899888"/>
        <c:crosses val="autoZero"/>
        <c:crossBetween val="between"/>
      </c:valAx>
      <c:spPr>
        <a:noFill/>
        <a:ln w="37931">
          <a:noFill/>
        </a:ln>
      </c:spPr>
    </c:plotArea>
    <c:plotVisOnly val="1"/>
    <c:dispBlanksAs val="gap"/>
    <c:showDLblsOverMax val="0"/>
  </c:chart>
  <c:txPr>
    <a:bodyPr/>
    <a:lstStyle/>
    <a:p>
      <a:pPr>
        <a:defRPr sz="2688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67E3C19-1DED-4DE1-AB3F-2C5B2E8BE9FB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505B76-C823-474A-9D25-512F1724D8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714099-6EB5-4062-9E7D-05E1C254A59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661988" algn="l"/>
                <a:tab pos="1323975" algn="l"/>
                <a:tab pos="1987550" algn="l"/>
                <a:tab pos="2649538" algn="l"/>
              </a:tabLst>
            </a:pPr>
            <a:fld id="{6214CC71-22B8-469D-AD64-2B56E43F006C}" type="slidenum">
              <a:rPr lang="ru-RU" smtClean="0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tabLst>
                  <a:tab pos="661988" algn="l"/>
                  <a:tab pos="1323975" algn="l"/>
                  <a:tab pos="1987550" algn="l"/>
                  <a:tab pos="2649538" algn="l"/>
                </a:tabLst>
              </a:pPr>
              <a:t>9</a:t>
            </a:fld>
            <a:endParaRPr lang="ru-RU">
              <a:solidFill>
                <a:srgbClr val="000000"/>
              </a:solidFill>
              <a:latin typeface="Times New Roman" pitchFamily="18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3763" y="755650"/>
            <a:ext cx="497205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lIns="83704" tIns="41852" rIns="83704" bIns="41852" anchor="ctr"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7C00B-8004-433D-B1F3-4D71589787D0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25AD9-68CF-4AD1-B17B-CF8EC508DB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58333-19C5-4F3E-A86C-F66D070D0802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AC96C-F8B8-4190-9BFA-D460CEF79A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EEA1C-4B7C-47E1-A9EC-F8342B1D11AF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66491-8F71-444E-BA8C-FA835C59DB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76" y="273850"/>
            <a:ext cx="8227061" cy="114244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87926-EB60-4EBD-8D83-137BECBFB9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F85EF-243D-448A-A6BC-99460F894EEF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4AD99-B42D-489B-A419-C78D71BA2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8B0A1-D915-44BC-9139-778221D3F22C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5921-A7F8-48B5-92D8-11423F03F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1D5E0-BDE1-469B-B590-1C7F6D0249D2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D3996-1FB3-4038-BE5B-0B6DFA48BE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D172C-C708-4F72-958D-81E5E5ABE15A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DD1A8-548E-487E-9261-DAE90F1848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94FA1-E79C-4C5C-88F8-7663BAF4E390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F1CB2-789B-498C-BB93-804117CD73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DAC68-BAF6-46D6-ABBC-987ADBC1080B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B0C3F-8D8E-40FF-8CFA-87BFFCDFE3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A3AAC-6440-4EE8-969F-C1CBCDD2B718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719CE-1FD5-49C8-9095-CAC6AC3528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D35B0-468A-4A9D-9F75-F7527C7B11BD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CB27A-96D5-452E-9F15-EA5AF7034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66CA9-2BDF-469D-A827-C8CE0CE20987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03B0D-CDFA-452C-9FAF-EBEC16C14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7F7D27-D8C4-4298-AD17-041C7525E354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84F75B-D5C0-44E8-A7F3-603A2DE00E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9" r:id="rId12"/>
    <p:sldLayoutId id="214748386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5"/>
          <p:cNvSpPr txBox="1">
            <a:spLocks noChangeArrowheads="1"/>
          </p:cNvSpPr>
          <p:nvPr/>
        </p:nvSpPr>
        <p:spPr bwMode="auto">
          <a:xfrm>
            <a:off x="684213" y="1844675"/>
            <a:ext cx="80200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99CCFF"/>
                </a:solidFill>
                <a:latin typeface="Times New Roman" pitchFamily="18" charset="0"/>
                <a:cs typeface="Times New Roman" pitchFamily="18" charset="0"/>
              </a:rPr>
              <a:t>БЮДЖЕТ ДЛЯ ГРАЖДАН</a:t>
            </a:r>
          </a:p>
        </p:txBody>
      </p:sp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642938" y="3357563"/>
            <a:ext cx="814387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dirty="0">
                <a:solidFill>
                  <a:srgbClr val="99CCFF"/>
                </a:solidFill>
                <a:latin typeface="Times New Roman" pitchFamily="18" charset="0"/>
                <a:cs typeface="Times New Roman" pitchFamily="18" charset="0"/>
              </a:rPr>
              <a:t>сельского поселения </a:t>
            </a:r>
          </a:p>
          <a:p>
            <a:pPr algn="ctr"/>
            <a:r>
              <a:rPr lang="ru-RU" sz="4000" b="1" dirty="0">
                <a:solidFill>
                  <a:srgbClr val="99CCFF"/>
                </a:solidFill>
                <a:latin typeface="Times New Roman" pitchFamily="18" charset="0"/>
                <a:cs typeface="Times New Roman" pitchFamily="18" charset="0"/>
              </a:rPr>
              <a:t>«Село </a:t>
            </a:r>
            <a:r>
              <a:rPr lang="ru-RU" sz="4000" b="1" dirty="0" err="1">
                <a:solidFill>
                  <a:srgbClr val="99CCFF"/>
                </a:solidFill>
                <a:latin typeface="Times New Roman" pitchFamily="18" charset="0"/>
                <a:cs typeface="Times New Roman" pitchFamily="18" charset="0"/>
              </a:rPr>
              <a:t>Поздняково</a:t>
            </a:r>
            <a:r>
              <a:rPr lang="ru-RU" sz="4000" b="1" dirty="0">
                <a:solidFill>
                  <a:srgbClr val="99CCFF"/>
                </a:solidFill>
                <a:latin typeface="Times New Roman" pitchFamily="18" charset="0"/>
                <a:cs typeface="Times New Roman" pitchFamily="18" charset="0"/>
              </a:rPr>
              <a:t>»  на 202</a:t>
            </a:r>
            <a:r>
              <a:rPr lang="en-US" sz="4000" b="1" dirty="0">
                <a:solidFill>
                  <a:srgbClr val="99CC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000" b="1" dirty="0">
                <a:solidFill>
                  <a:srgbClr val="99CCFF"/>
                </a:solidFill>
                <a:latin typeface="Times New Roman" pitchFamily="18" charset="0"/>
                <a:cs typeface="Times New Roman" pitchFamily="18" charset="0"/>
              </a:rPr>
              <a:t> год и плановый период 202</a:t>
            </a:r>
            <a:r>
              <a:rPr lang="en-US" sz="4000" b="1" dirty="0">
                <a:solidFill>
                  <a:srgbClr val="99CC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4000" b="1" dirty="0">
                <a:solidFill>
                  <a:srgbClr val="99CCFF"/>
                </a:solidFill>
                <a:latin typeface="Times New Roman" pitchFamily="18" charset="0"/>
                <a:cs typeface="Times New Roman" pitchFamily="18" charset="0"/>
              </a:rPr>
              <a:t> и 202</a:t>
            </a:r>
            <a:r>
              <a:rPr lang="en-US" sz="4000" b="1" dirty="0">
                <a:solidFill>
                  <a:srgbClr val="99CCFF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4000" b="1" dirty="0">
                <a:solidFill>
                  <a:srgbClr val="99CCFF"/>
                </a:solidFill>
                <a:latin typeface="Times New Roman" pitchFamily="18" charset="0"/>
                <a:cs typeface="Times New Roman" pitchFamily="18" charset="0"/>
              </a:rPr>
              <a:t> годов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720725"/>
          </a:xfrm>
        </p:spPr>
        <p:txBody>
          <a:bodyPr/>
          <a:lstStyle/>
          <a:p>
            <a:r>
              <a:rPr lang="ru-RU" sz="2400" b="1">
                <a:solidFill>
                  <a:srgbClr val="CCFF99"/>
                </a:solidFill>
              </a:rPr>
              <a:t>Структура налоговых доходов бюджета СП «Село </a:t>
            </a:r>
            <a:r>
              <a:rPr lang="ru-RU" sz="2400" b="1">
                <a:solidFill>
                  <a:srgbClr val="CCFF99"/>
                </a:solidFill>
                <a:latin typeface="Arial" charset="0"/>
              </a:rPr>
              <a:t>Поздняково</a:t>
            </a:r>
            <a:r>
              <a:rPr lang="ru-RU" sz="2400" b="1">
                <a:solidFill>
                  <a:srgbClr val="CCFF99"/>
                </a:solidFill>
              </a:rPr>
              <a:t>»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9117290"/>
              </p:ext>
            </p:extLst>
          </p:nvPr>
        </p:nvGraphicFramePr>
        <p:xfrm>
          <a:off x="303213" y="1608138"/>
          <a:ext cx="8348662" cy="421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Динамика поступления земельного налога в бюджет СП «Село Поздняково»</a:t>
            </a:r>
          </a:p>
        </p:txBody>
      </p:sp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4120007"/>
              </p:ext>
            </p:extLst>
          </p:nvPr>
        </p:nvGraphicFramePr>
        <p:xfrm>
          <a:off x="517525" y="2255838"/>
          <a:ext cx="8432800" cy="3475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632" name="TextBox 4"/>
          <p:cNvSpPr txBox="1">
            <a:spLocks noChangeArrowheads="1"/>
          </p:cNvSpPr>
          <p:nvPr/>
        </p:nvSpPr>
        <p:spPr bwMode="auto">
          <a:xfrm>
            <a:off x="611188" y="1341438"/>
            <a:ext cx="1357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-55563" y="36513"/>
            <a:ext cx="9144000" cy="57147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Безвозмездные поступления </a:t>
            </a:r>
          </a:p>
        </p:txBody>
      </p:sp>
      <p:sp>
        <p:nvSpPr>
          <p:cNvPr id="64516" name="TextBox 4"/>
          <p:cNvSpPr txBox="1">
            <a:spLocks noChangeArrowheads="1"/>
          </p:cNvSpPr>
          <p:nvPr/>
        </p:nvSpPr>
        <p:spPr bwMode="auto">
          <a:xfrm>
            <a:off x="7429500" y="785813"/>
            <a:ext cx="1357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</a:p>
        </p:txBody>
      </p:sp>
      <p:graphicFrame>
        <p:nvGraphicFramePr>
          <p:cNvPr id="6455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058698"/>
              </p:ext>
            </p:extLst>
          </p:nvPr>
        </p:nvGraphicFramePr>
        <p:xfrm>
          <a:off x="285750" y="1239860"/>
          <a:ext cx="8358188" cy="5112585"/>
        </p:xfrm>
        <a:graphic>
          <a:graphicData uri="http://schemas.openxmlformats.org/drawingml/2006/table">
            <a:tbl>
              <a:tblPr/>
              <a:tblGrid>
                <a:gridCol w="2428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8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05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97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Безвозмездные поступление, ВСЕГО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4089,0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3974,1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3978,3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Дотация на выравнивание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3304,5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3304,5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3304,5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58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Субвенции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109,5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119,5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123,7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97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Иные межбюджетные трансферты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675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55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55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7143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Расходы бюджета СП «Село Поздняково», формируемые в рамках муниципальных программ и непрограммные расходы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2938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5541" name="Группа 8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5229225"/>
            <a:ext cx="652463" cy="44450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</p:pic>
      <p:sp>
        <p:nvSpPr>
          <p:cNvPr id="65542" name="TextBox 11"/>
          <p:cNvSpPr txBox="1">
            <a:spLocks noChangeArrowheads="1"/>
          </p:cNvSpPr>
          <p:nvPr/>
        </p:nvSpPr>
        <p:spPr bwMode="auto">
          <a:xfrm>
            <a:off x="1692275" y="5229225"/>
            <a:ext cx="70564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расходы бюджета, формируемые в рамках муниципальных программ, первоначальный бюджет</a:t>
            </a:r>
          </a:p>
        </p:txBody>
      </p:sp>
      <p:sp>
        <p:nvSpPr>
          <p:cNvPr id="65543" name="Прямоугольник 21"/>
          <p:cNvSpPr>
            <a:spLocks noChangeArrowheads="1"/>
          </p:cNvSpPr>
          <p:nvPr/>
        </p:nvSpPr>
        <p:spPr bwMode="auto">
          <a:xfrm>
            <a:off x="1692275" y="6092825"/>
            <a:ext cx="6192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непрограммные расходы</a:t>
            </a:r>
          </a:p>
        </p:txBody>
      </p:sp>
      <p:sp>
        <p:nvSpPr>
          <p:cNvPr id="65544" name="TextBox 12"/>
          <p:cNvSpPr txBox="1">
            <a:spLocks noChangeArrowheads="1"/>
          </p:cNvSpPr>
          <p:nvPr/>
        </p:nvSpPr>
        <p:spPr bwMode="auto">
          <a:xfrm>
            <a:off x="1258888" y="4221163"/>
            <a:ext cx="1428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</a:p>
        </p:txBody>
      </p:sp>
      <p:sp>
        <p:nvSpPr>
          <p:cNvPr id="65545" name="TextBox 13"/>
          <p:cNvSpPr txBox="1">
            <a:spLocks noChangeArrowheads="1"/>
          </p:cNvSpPr>
          <p:nvPr/>
        </p:nvSpPr>
        <p:spPr bwMode="auto">
          <a:xfrm>
            <a:off x="4356100" y="3933825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</a:p>
        </p:txBody>
      </p:sp>
      <p:sp>
        <p:nvSpPr>
          <p:cNvPr id="65546" name="Oval 17"/>
          <p:cNvSpPr>
            <a:spLocks noChangeArrowheads="1"/>
          </p:cNvSpPr>
          <p:nvPr/>
        </p:nvSpPr>
        <p:spPr bwMode="auto">
          <a:xfrm>
            <a:off x="0" y="1268413"/>
            <a:ext cx="2987675" cy="2016125"/>
          </a:xfrm>
          <a:prstGeom prst="ellipse">
            <a:avLst/>
          </a:prstGeom>
          <a:solidFill>
            <a:srgbClr val="CC99FF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dirty="0"/>
              <a:t>7112,6</a:t>
            </a:r>
            <a:r>
              <a:rPr lang="ru-RU" dirty="0"/>
              <a:t> </a:t>
            </a:r>
            <a:r>
              <a:rPr lang="ru-RU" dirty="0" err="1"/>
              <a:t>тыс.руб</a:t>
            </a:r>
            <a:r>
              <a:rPr lang="ru-RU" dirty="0"/>
              <a:t>. или 98,5%</a:t>
            </a:r>
          </a:p>
        </p:txBody>
      </p:sp>
      <p:sp>
        <p:nvSpPr>
          <p:cNvPr id="65547" name="Oval 19"/>
          <p:cNvSpPr>
            <a:spLocks noChangeArrowheads="1"/>
          </p:cNvSpPr>
          <p:nvPr/>
        </p:nvSpPr>
        <p:spPr bwMode="auto">
          <a:xfrm>
            <a:off x="6011863" y="908050"/>
            <a:ext cx="2592387" cy="1871663"/>
          </a:xfrm>
          <a:prstGeom prst="ellipse">
            <a:avLst/>
          </a:prstGeom>
          <a:solidFill>
            <a:srgbClr val="CC99FF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dirty="0"/>
              <a:t>6320,7</a:t>
            </a:r>
            <a:r>
              <a:rPr lang="ru-RU" dirty="0"/>
              <a:t> </a:t>
            </a:r>
            <a:r>
              <a:rPr lang="ru-RU" dirty="0" err="1"/>
              <a:t>тыс.руб</a:t>
            </a:r>
            <a:r>
              <a:rPr lang="ru-RU" dirty="0"/>
              <a:t>. или 98,</a:t>
            </a:r>
            <a:r>
              <a:rPr lang="en-US" dirty="0"/>
              <a:t>1</a:t>
            </a:r>
            <a:r>
              <a:rPr lang="ru-RU" dirty="0"/>
              <a:t>%</a:t>
            </a:r>
          </a:p>
          <a:p>
            <a:pPr algn="ctr"/>
            <a:endParaRPr lang="ru-RU" dirty="0"/>
          </a:p>
        </p:txBody>
      </p:sp>
      <p:sp>
        <p:nvSpPr>
          <p:cNvPr id="65548" name="Oval 21"/>
          <p:cNvSpPr>
            <a:spLocks noChangeArrowheads="1"/>
          </p:cNvSpPr>
          <p:nvPr/>
        </p:nvSpPr>
        <p:spPr bwMode="auto">
          <a:xfrm>
            <a:off x="1187450" y="3284538"/>
            <a:ext cx="1706563" cy="936625"/>
          </a:xfrm>
          <a:prstGeom prst="ellipse">
            <a:avLst/>
          </a:prstGeom>
          <a:solidFill>
            <a:srgbClr val="00CCFF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/>
              <a:t>109,5</a:t>
            </a:r>
            <a:endParaRPr lang="ru-RU" sz="1400" b="1" dirty="0"/>
          </a:p>
          <a:p>
            <a:pPr algn="ctr"/>
            <a:r>
              <a:rPr lang="ru-RU" sz="1400" b="1" dirty="0"/>
              <a:t>тыс. рублей </a:t>
            </a:r>
          </a:p>
          <a:p>
            <a:pPr algn="ctr"/>
            <a:r>
              <a:rPr lang="ru-RU" sz="1400" b="1" dirty="0"/>
              <a:t>или 1,5 %</a:t>
            </a:r>
          </a:p>
        </p:txBody>
      </p:sp>
      <p:sp>
        <p:nvSpPr>
          <p:cNvPr id="65549" name="Oval 23"/>
          <p:cNvSpPr>
            <a:spLocks noChangeArrowheads="1"/>
          </p:cNvSpPr>
          <p:nvPr/>
        </p:nvSpPr>
        <p:spPr bwMode="auto">
          <a:xfrm>
            <a:off x="971550" y="6021388"/>
            <a:ext cx="647700" cy="360362"/>
          </a:xfrm>
          <a:prstGeom prst="ellipse">
            <a:avLst/>
          </a:prstGeom>
          <a:solidFill>
            <a:srgbClr val="00CCFF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550" name="Oval 24"/>
          <p:cNvSpPr>
            <a:spLocks noChangeArrowheads="1"/>
          </p:cNvSpPr>
          <p:nvPr/>
        </p:nvSpPr>
        <p:spPr bwMode="auto">
          <a:xfrm>
            <a:off x="4140200" y="2781300"/>
            <a:ext cx="1800225" cy="1152525"/>
          </a:xfrm>
          <a:prstGeom prst="ellipse">
            <a:avLst/>
          </a:prstGeom>
          <a:solidFill>
            <a:srgbClr val="00CCFF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/>
              <a:t>119,5</a:t>
            </a:r>
            <a:endParaRPr lang="ru-RU" sz="1400" b="1" dirty="0"/>
          </a:p>
          <a:p>
            <a:pPr algn="ctr"/>
            <a:r>
              <a:rPr lang="ru-RU" sz="1400" b="1" dirty="0"/>
              <a:t>тыс. рублей </a:t>
            </a:r>
          </a:p>
          <a:p>
            <a:pPr algn="ctr"/>
            <a:r>
              <a:rPr lang="ru-RU" sz="1400" b="1" dirty="0"/>
              <a:t>или 1,</a:t>
            </a:r>
            <a:r>
              <a:rPr lang="en-US" sz="1400" b="1" dirty="0"/>
              <a:t>8</a:t>
            </a:r>
            <a:r>
              <a:rPr lang="ru-RU" sz="1400" b="1" dirty="0"/>
              <a:t>%</a:t>
            </a:r>
          </a:p>
          <a:p>
            <a:pPr algn="ctr"/>
            <a:endParaRPr lang="ru-RU" sz="1400" b="1" dirty="0"/>
          </a:p>
        </p:txBody>
      </p:sp>
      <p:sp>
        <p:nvSpPr>
          <p:cNvPr id="65551" name="Oval 19"/>
          <p:cNvSpPr>
            <a:spLocks noChangeArrowheads="1"/>
          </p:cNvSpPr>
          <p:nvPr/>
        </p:nvSpPr>
        <p:spPr bwMode="auto">
          <a:xfrm>
            <a:off x="3276600" y="908050"/>
            <a:ext cx="2592388" cy="1871663"/>
          </a:xfrm>
          <a:prstGeom prst="ellipse">
            <a:avLst/>
          </a:prstGeom>
          <a:solidFill>
            <a:srgbClr val="CC99FF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dirty="0"/>
              <a:t>6548,2</a:t>
            </a:r>
            <a:r>
              <a:rPr lang="ru-RU" dirty="0"/>
              <a:t> </a:t>
            </a:r>
            <a:r>
              <a:rPr lang="ru-RU" dirty="0" err="1"/>
              <a:t>тыс.руб</a:t>
            </a:r>
            <a:r>
              <a:rPr lang="ru-RU" dirty="0"/>
              <a:t>. или 98,</a:t>
            </a:r>
            <a:r>
              <a:rPr lang="en-US" dirty="0"/>
              <a:t>2</a:t>
            </a:r>
            <a:r>
              <a:rPr lang="ru-RU" dirty="0"/>
              <a:t>%</a:t>
            </a:r>
          </a:p>
          <a:p>
            <a:pPr algn="ctr"/>
            <a:endParaRPr lang="ru-RU" dirty="0"/>
          </a:p>
        </p:txBody>
      </p:sp>
      <p:sp>
        <p:nvSpPr>
          <p:cNvPr id="65552" name="Oval 24"/>
          <p:cNvSpPr>
            <a:spLocks noChangeArrowheads="1"/>
          </p:cNvSpPr>
          <p:nvPr/>
        </p:nvSpPr>
        <p:spPr bwMode="auto">
          <a:xfrm>
            <a:off x="6659563" y="2781300"/>
            <a:ext cx="1800225" cy="865188"/>
          </a:xfrm>
          <a:prstGeom prst="ellipse">
            <a:avLst/>
          </a:prstGeom>
          <a:solidFill>
            <a:srgbClr val="00CCFF"/>
          </a:solidFill>
          <a:ln w="76200" cmpd="tri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/>
              <a:t>1</a:t>
            </a:r>
            <a:r>
              <a:rPr lang="en-US" sz="1400" b="1" dirty="0"/>
              <a:t>23,7</a:t>
            </a:r>
            <a:endParaRPr lang="ru-RU" sz="1400" b="1" dirty="0"/>
          </a:p>
          <a:p>
            <a:pPr algn="ctr"/>
            <a:r>
              <a:rPr lang="ru-RU" sz="1400" b="1" dirty="0"/>
              <a:t>тыс. рублей </a:t>
            </a:r>
          </a:p>
          <a:p>
            <a:pPr algn="ctr"/>
            <a:r>
              <a:rPr lang="ru-RU" sz="1400" b="1" dirty="0"/>
              <a:t>или 1,</a:t>
            </a:r>
            <a:r>
              <a:rPr lang="en-US" sz="1400" b="1" dirty="0"/>
              <a:t>9</a:t>
            </a:r>
            <a:r>
              <a:rPr lang="ru-RU" sz="1400" b="1" dirty="0"/>
              <a:t>%</a:t>
            </a:r>
          </a:p>
          <a:p>
            <a:pPr algn="ctr"/>
            <a:endParaRPr lang="ru-RU" sz="1400" b="1" dirty="0"/>
          </a:p>
        </p:txBody>
      </p:sp>
      <p:sp>
        <p:nvSpPr>
          <p:cNvPr id="65553" name="TextBox 12"/>
          <p:cNvSpPr txBox="1">
            <a:spLocks noChangeArrowheads="1"/>
          </p:cNvSpPr>
          <p:nvPr/>
        </p:nvSpPr>
        <p:spPr bwMode="auto">
          <a:xfrm>
            <a:off x="6877050" y="3933825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186" y="0"/>
            <a:ext cx="8230073" cy="417513"/>
          </a:xfrm>
        </p:spPr>
        <p:txBody>
          <a:bodyPr rtlCol="0" anchor="t"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defRPr/>
            </a:pPr>
            <a:r>
              <a:rPr lang="ru-RU" altLang="ru-RU" sz="3200" b="1" i="1" u="sng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Межбюджетные</a:t>
            </a:r>
            <a:r>
              <a:rPr lang="ru-RU" altLang="ru-RU" sz="4000" b="1" i="1" u="sng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altLang="ru-RU" sz="3200" b="1" i="1" u="sng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отношения</a:t>
            </a:r>
          </a:p>
        </p:txBody>
      </p:sp>
      <p:grpSp>
        <p:nvGrpSpPr>
          <p:cNvPr id="67586" name="AutoShape 7"/>
          <p:cNvGrpSpPr>
            <a:grpSpLocks/>
          </p:cNvGrpSpPr>
          <p:nvPr/>
        </p:nvGrpSpPr>
        <p:grpSpPr bwMode="auto">
          <a:xfrm flipV="1">
            <a:off x="539186" y="2041493"/>
            <a:ext cx="3600450" cy="3168650"/>
            <a:chOff x="288" y="2124"/>
            <a:chExt cx="2423" cy="860"/>
          </a:xfrm>
        </p:grpSpPr>
        <p:pic>
          <p:nvPicPr>
            <p:cNvPr id="67595" name="AutoShape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" y="2124"/>
              <a:ext cx="2423" cy="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596" name="Text Box 5"/>
            <p:cNvSpPr txBox="1">
              <a:spLocks noChangeArrowheads="1"/>
            </p:cNvSpPr>
            <p:nvPr/>
          </p:nvSpPr>
          <p:spPr bwMode="auto">
            <a:xfrm>
              <a:off x="342" y="2179"/>
              <a:ext cx="2317" cy="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ru-RU" altLang="ru-RU" sz="1300">
                <a:latin typeface="Times New Roman" pitchFamily="18" charset="0"/>
              </a:endParaRPr>
            </a:p>
          </p:txBody>
        </p:sp>
      </p:grpSp>
      <p:sp>
        <p:nvSpPr>
          <p:cNvPr id="67587" name="AutoShape 26"/>
          <p:cNvSpPr>
            <a:spLocks noChangeArrowheads="1"/>
          </p:cNvSpPr>
          <p:nvPr/>
        </p:nvSpPr>
        <p:spPr bwMode="auto">
          <a:xfrm>
            <a:off x="5148263" y="2924175"/>
            <a:ext cx="3324225" cy="18002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sp>
        <p:nvSpPr>
          <p:cNvPr id="67588" name="Text Box 27"/>
          <p:cNvSpPr txBox="1">
            <a:spLocks noChangeArrowheads="1"/>
          </p:cNvSpPr>
          <p:nvPr/>
        </p:nvSpPr>
        <p:spPr bwMode="auto">
          <a:xfrm>
            <a:off x="5224463" y="3459163"/>
            <a:ext cx="319563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600" b="1">
                <a:solidFill>
                  <a:schemeClr val="accent1"/>
                </a:solidFill>
                <a:latin typeface="Times New Roman" pitchFamily="18" charset="0"/>
              </a:rPr>
              <a:t>БЮДЖЕТ СЕЛЬСКОГО ПОСЕЛЕНИЯ                              «СЕЛО ПОЗДНЯКОВО»</a:t>
            </a:r>
          </a:p>
        </p:txBody>
      </p:sp>
      <p:sp>
        <p:nvSpPr>
          <p:cNvPr id="67589" name="Text Box 36"/>
          <p:cNvSpPr txBox="1">
            <a:spLocks noChangeArrowheads="1"/>
          </p:cNvSpPr>
          <p:nvPr/>
        </p:nvSpPr>
        <p:spPr bwMode="auto">
          <a:xfrm>
            <a:off x="755650" y="2133600"/>
            <a:ext cx="3208338" cy="176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300" b="1" dirty="0">
                <a:solidFill>
                  <a:schemeClr val="accent1"/>
                </a:solidFill>
                <a:latin typeface="Times New Roman" pitchFamily="18" charset="0"/>
              </a:rPr>
              <a:t>Из бюджета муниципального района:</a:t>
            </a:r>
          </a:p>
          <a:p>
            <a:pPr algn="just"/>
            <a:r>
              <a:rPr lang="ru-RU" altLang="ru-RU" sz="1200" dirty="0">
                <a:solidFill>
                  <a:schemeClr val="accent1"/>
                </a:solidFill>
                <a:latin typeface="Times New Roman" pitchFamily="18" charset="0"/>
              </a:rPr>
              <a:t>-дотации на выравнивание  бюджетной  обеспеченности  </a:t>
            </a:r>
          </a:p>
          <a:p>
            <a:pPr algn="just"/>
            <a:r>
              <a:rPr lang="ru-RU" altLang="ru-RU" sz="1200" dirty="0">
                <a:solidFill>
                  <a:schemeClr val="accent1"/>
                </a:solidFill>
                <a:latin typeface="Times New Roman" pitchFamily="18" charset="0"/>
              </a:rPr>
              <a:t>Иные межбюджетные трансферты</a:t>
            </a:r>
            <a:r>
              <a:rPr lang="ru-RU" altLang="ru-RU" sz="1200" b="1" dirty="0">
                <a:solidFill>
                  <a:schemeClr val="accent1"/>
                </a:solidFill>
                <a:latin typeface="Times New Roman" pitchFamily="18" charset="0"/>
              </a:rPr>
              <a:t> </a:t>
            </a:r>
            <a:r>
              <a:rPr lang="ru-RU" altLang="ru-RU" sz="1200" dirty="0">
                <a:solidFill>
                  <a:schemeClr val="accent1"/>
                </a:solidFill>
                <a:latin typeface="Times New Roman" pitchFamily="18" charset="0"/>
              </a:rPr>
              <a:t>передаваемые бюджету сельского поселения на осуществление части полномочий по решению вопросов местного значения в соответствии с заключенными соглашениями</a:t>
            </a:r>
          </a:p>
          <a:p>
            <a:pPr algn="just">
              <a:buFontTx/>
              <a:buChar char="-"/>
            </a:pPr>
            <a:endParaRPr lang="ru-RU" altLang="ru-RU" sz="1200" dirty="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7590" name="AutoShape 47"/>
          <p:cNvSpPr>
            <a:spLocks noChangeArrowheads="1"/>
          </p:cNvSpPr>
          <p:nvPr/>
        </p:nvSpPr>
        <p:spPr bwMode="auto">
          <a:xfrm rot="5400000">
            <a:off x="5567362" y="935038"/>
            <a:ext cx="792163" cy="32400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7591" name="AutoShape 54"/>
          <p:cNvSpPr>
            <a:spLocks noChangeArrowheads="1"/>
          </p:cNvSpPr>
          <p:nvPr/>
        </p:nvSpPr>
        <p:spPr bwMode="auto">
          <a:xfrm>
            <a:off x="5041900" y="5084763"/>
            <a:ext cx="3443288" cy="1512887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sp>
        <p:nvSpPr>
          <p:cNvPr id="67592" name="Text Box 60"/>
          <p:cNvSpPr txBox="1">
            <a:spLocks noChangeArrowheads="1"/>
          </p:cNvSpPr>
          <p:nvPr/>
        </p:nvSpPr>
        <p:spPr bwMode="auto">
          <a:xfrm>
            <a:off x="5076825" y="5229225"/>
            <a:ext cx="3227388" cy="1370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1200" b="1">
                <a:solidFill>
                  <a:schemeClr val="accent1"/>
                </a:solidFill>
                <a:latin typeface="Times New Roman" pitchFamily="18" charset="0"/>
              </a:rPr>
              <a:t>Иные межбюджетные трансферты </a:t>
            </a:r>
            <a:r>
              <a:rPr lang="ru-RU" altLang="ru-RU" sz="1200">
                <a:solidFill>
                  <a:schemeClr val="accent1"/>
                </a:solidFill>
                <a:latin typeface="Times New Roman" pitchFamily="18" charset="0"/>
              </a:rPr>
              <a:t>передаваемые бюджету МР «Ульяновский район» на осуществление части полномочий по решению вопросов местного значения поселения в соответствии с заключенными соглашениями</a:t>
            </a:r>
          </a:p>
        </p:txBody>
      </p:sp>
      <p:sp>
        <p:nvSpPr>
          <p:cNvPr id="67593" name="AutoShape 61"/>
          <p:cNvSpPr>
            <a:spLocks noChangeArrowheads="1"/>
          </p:cNvSpPr>
          <p:nvPr/>
        </p:nvSpPr>
        <p:spPr bwMode="auto">
          <a:xfrm>
            <a:off x="6480175" y="4778375"/>
            <a:ext cx="431800" cy="250825"/>
          </a:xfrm>
          <a:prstGeom prst="downArrow">
            <a:avLst>
              <a:gd name="adj1" fmla="val 50000"/>
              <a:gd name="adj2" fmla="val 290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sp>
        <p:nvSpPr>
          <p:cNvPr id="67594" name="Text Box 62"/>
          <p:cNvSpPr txBox="1">
            <a:spLocks noChangeArrowheads="1"/>
          </p:cNvSpPr>
          <p:nvPr/>
        </p:nvSpPr>
        <p:spPr bwMode="auto">
          <a:xfrm>
            <a:off x="649288" y="836613"/>
            <a:ext cx="8137525" cy="925512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трансферты, планируемые к получению из бюджета муниципального района «Ульяновский район», направляемые в бюджет сельского поселения «Село Поздняково»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50" y="1714500"/>
            <a:ext cx="5956300" cy="579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</a:p>
        </p:txBody>
      </p:sp>
      <p:sp>
        <p:nvSpPr>
          <p:cNvPr id="68610" name="Прямоугольник 4"/>
          <p:cNvSpPr>
            <a:spLocks noChangeArrowheads="1"/>
          </p:cNvSpPr>
          <p:nvPr/>
        </p:nvSpPr>
        <p:spPr bwMode="auto">
          <a:xfrm>
            <a:off x="857250" y="2714625"/>
            <a:ext cx="7572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Администрация сельского поселения «Село Поздняково»</a:t>
            </a:r>
          </a:p>
        </p:txBody>
      </p:sp>
      <p:graphicFrame>
        <p:nvGraphicFramePr>
          <p:cNvPr id="35859" name="Group 19"/>
          <p:cNvGraphicFramePr>
            <a:graphicFrameLocks noGrp="1"/>
          </p:cNvGraphicFramePr>
          <p:nvPr/>
        </p:nvGraphicFramePr>
        <p:xfrm>
          <a:off x="1357313" y="3500438"/>
          <a:ext cx="7358062" cy="2591437"/>
        </p:xfrm>
        <a:graphic>
          <a:graphicData uri="http://schemas.openxmlformats.org/drawingml/2006/table">
            <a:tbl>
              <a:tblPr/>
              <a:tblGrid>
                <a:gridCol w="290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2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249763 , с. Поздняково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Телефон (факс)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8 (48443) 2 55 35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Уважаемые жители сельского поселения «Село Поздняково»!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 играет центральную роль в развитии сельского поселения и решении различных проблем в развитии территории. Внимательное изучение бюджета дает представление о намерениях власти, ее политике, распределении ею финансовых ресурсов. Бюджет затрагивает интересы каждого жителя сельского поселения. А если учитывать, что доходы бюджета формируются за счет средств налогоплательщиков, включая граждан, тема открытости, прозрачности, основных направлений расходования средств бюджета, становится актуальной. Именно поэтому, пришло время для опубликования простого и доступного для каждого гражданина анализа бюджета и бюджетных процессов. Мы надеемся,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что данная презентация послужит обеспечению роста интереса граждан к вопросам расходования средств. Только при наличии у граждан возможности высказать свое мнение, можно рассчитывать на то, что население будет активно участвовать в бюджетном процессе.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9398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бюджет? 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8" name="Прямоугольник 4"/>
          <p:cNvSpPr>
            <a:spLocks noChangeArrowheads="1"/>
          </p:cNvSpPr>
          <p:nvPr/>
        </p:nvSpPr>
        <p:spPr bwMode="auto">
          <a:xfrm>
            <a:off x="2339975" y="1341438"/>
            <a:ext cx="66436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 </a:t>
            </a:r>
          </a:p>
          <a:p>
            <a:pPr algn="r"/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(ст. 6 Бюджетного кодекса РФ) </a:t>
            </a:r>
          </a:p>
        </p:txBody>
      </p:sp>
      <p:grpSp>
        <p:nvGrpSpPr>
          <p:cNvPr id="19459" name="Прямоугольник 7"/>
          <p:cNvGrpSpPr>
            <a:grpSpLocks/>
          </p:cNvGrpSpPr>
          <p:nvPr/>
        </p:nvGrpSpPr>
        <p:grpSpPr bwMode="auto">
          <a:xfrm>
            <a:off x="1438275" y="2335213"/>
            <a:ext cx="6761163" cy="773112"/>
            <a:chOff x="906" y="1471"/>
            <a:chExt cx="4259" cy="487"/>
          </a:xfrm>
        </p:grpSpPr>
        <p:pic>
          <p:nvPicPr>
            <p:cNvPr id="19484" name="Прямоугольник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06" y="1471"/>
              <a:ext cx="4259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945" y="1575"/>
              <a:ext cx="4185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 sz="32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Какие бывают бюджеты?</a:t>
              </a:r>
            </a:p>
          </p:txBody>
        </p:sp>
      </p:grpSp>
      <p:grpSp>
        <p:nvGrpSpPr>
          <p:cNvPr id="19460" name="Прямоугольник 8"/>
          <p:cNvGrpSpPr>
            <a:grpSpLocks/>
          </p:cNvGrpSpPr>
          <p:nvPr/>
        </p:nvGrpSpPr>
        <p:grpSpPr bwMode="auto">
          <a:xfrm>
            <a:off x="3267075" y="3535363"/>
            <a:ext cx="2573338" cy="1182687"/>
            <a:chOff x="2058" y="2227"/>
            <a:chExt cx="1621" cy="745"/>
          </a:xfrm>
        </p:grpSpPr>
        <p:pic>
          <p:nvPicPr>
            <p:cNvPr id="19482" name="Прямоугольник 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58" y="2227"/>
              <a:ext cx="162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83" name="Text Box 7"/>
            <p:cNvSpPr txBox="1">
              <a:spLocks noChangeArrowheads="1"/>
            </p:cNvSpPr>
            <p:nvPr/>
          </p:nvSpPr>
          <p:spPr bwMode="auto">
            <a:xfrm>
              <a:off x="2115" y="2250"/>
              <a:ext cx="1530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публично-правовых образований </a:t>
              </a:r>
              <a:endParaRPr lang="ru-RU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1" name="Прямоугольник 9"/>
          <p:cNvGrpSpPr>
            <a:grpSpLocks/>
          </p:cNvGrpSpPr>
          <p:nvPr/>
        </p:nvGrpSpPr>
        <p:grpSpPr bwMode="auto">
          <a:xfrm>
            <a:off x="579438" y="3535363"/>
            <a:ext cx="2335212" cy="1182687"/>
            <a:chOff x="365" y="2227"/>
            <a:chExt cx="1471" cy="745"/>
          </a:xfrm>
        </p:grpSpPr>
        <p:pic>
          <p:nvPicPr>
            <p:cNvPr id="19480" name="Прямоугольник 9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65" y="2227"/>
              <a:ext cx="147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81" name="Text Box 10"/>
            <p:cNvSpPr txBox="1">
              <a:spLocks noChangeArrowheads="1"/>
            </p:cNvSpPr>
            <p:nvPr/>
          </p:nvSpPr>
          <p:spPr bwMode="auto">
            <a:xfrm>
              <a:off x="405" y="2250"/>
              <a:ext cx="1395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</a:t>
              </a:r>
            </a:p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семей </a:t>
              </a:r>
              <a:endParaRPr lang="ru-RU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2" name="Прямоугольник 10"/>
          <p:cNvGrpSpPr>
            <a:grpSpLocks/>
          </p:cNvGrpSpPr>
          <p:nvPr/>
        </p:nvGrpSpPr>
        <p:grpSpPr bwMode="auto">
          <a:xfrm>
            <a:off x="6437313" y="3535363"/>
            <a:ext cx="2335212" cy="1182687"/>
            <a:chOff x="4055" y="2227"/>
            <a:chExt cx="1471" cy="745"/>
          </a:xfrm>
        </p:grpSpPr>
        <p:pic>
          <p:nvPicPr>
            <p:cNvPr id="19478" name="Прямоугольник 1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055" y="2227"/>
              <a:ext cx="147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9" name="Text Box 13"/>
            <p:cNvSpPr txBox="1">
              <a:spLocks noChangeArrowheads="1"/>
            </p:cNvSpPr>
            <p:nvPr/>
          </p:nvSpPr>
          <p:spPr bwMode="auto">
            <a:xfrm>
              <a:off x="4095" y="2250"/>
              <a:ext cx="1395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организаций </a:t>
              </a:r>
              <a:endParaRPr lang="ru-RU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3" name="Прямоугольник 11"/>
          <p:cNvGrpSpPr>
            <a:grpSpLocks/>
          </p:cNvGrpSpPr>
          <p:nvPr/>
        </p:nvGrpSpPr>
        <p:grpSpPr bwMode="auto">
          <a:xfrm>
            <a:off x="3365500" y="5237163"/>
            <a:ext cx="2687638" cy="1554162"/>
            <a:chOff x="2120" y="3299"/>
            <a:chExt cx="1693" cy="979"/>
          </a:xfrm>
        </p:grpSpPr>
        <p:pic>
          <p:nvPicPr>
            <p:cNvPr id="19476" name="Прямоугольник 11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120" y="3299"/>
              <a:ext cx="1693" cy="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7" name="Text Box 16"/>
            <p:cNvSpPr txBox="1">
              <a:spLocks noChangeArrowheads="1"/>
            </p:cNvSpPr>
            <p:nvPr/>
          </p:nvSpPr>
          <p:spPr bwMode="auto">
            <a:xfrm>
              <a:off x="2160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субъектов </a:t>
              </a:r>
            </a:p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Российской Федерации </a:t>
              </a:r>
            </a:p>
            <a:p>
              <a:pPr algn="ctr"/>
              <a:r>
                <a:rPr lang="ru-RU" sz="140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(региональные бюджеты, </a:t>
              </a:r>
            </a:p>
            <a:p>
              <a:pPr algn="ctr"/>
              <a:r>
                <a:rPr lang="ru-RU" sz="140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территориальных фондов обязательного медицинского страхования) </a:t>
              </a:r>
            </a:p>
          </p:txBody>
        </p:sp>
      </p:grpSp>
      <p:grpSp>
        <p:nvGrpSpPr>
          <p:cNvPr id="19464" name="Прямоугольник 12"/>
          <p:cNvGrpSpPr>
            <a:grpSpLocks/>
          </p:cNvGrpSpPr>
          <p:nvPr/>
        </p:nvGrpSpPr>
        <p:grpSpPr bwMode="auto">
          <a:xfrm>
            <a:off x="6297613" y="5248275"/>
            <a:ext cx="2687637" cy="1543050"/>
            <a:chOff x="3967" y="3306"/>
            <a:chExt cx="1693" cy="972"/>
          </a:xfrm>
        </p:grpSpPr>
        <p:pic>
          <p:nvPicPr>
            <p:cNvPr id="19474" name="Прямоугольник 12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967" y="3306"/>
              <a:ext cx="1693" cy="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5" name="Text Box 19"/>
            <p:cNvSpPr txBox="1">
              <a:spLocks noChangeArrowheads="1"/>
            </p:cNvSpPr>
            <p:nvPr/>
          </p:nvSpPr>
          <p:spPr bwMode="auto">
            <a:xfrm>
              <a:off x="4005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муниципальных образований </a:t>
              </a:r>
            </a:p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местные бюджеты)</a:t>
              </a:r>
              <a:endParaRPr lang="ru-RU" sz="1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5" name="Прямоугольник 13"/>
          <p:cNvGrpSpPr>
            <a:grpSpLocks/>
          </p:cNvGrpSpPr>
          <p:nvPr/>
        </p:nvGrpSpPr>
        <p:grpSpPr bwMode="auto">
          <a:xfrm>
            <a:off x="365125" y="5248275"/>
            <a:ext cx="2689225" cy="1543050"/>
            <a:chOff x="230" y="3306"/>
            <a:chExt cx="1694" cy="972"/>
          </a:xfrm>
        </p:grpSpPr>
        <p:pic>
          <p:nvPicPr>
            <p:cNvPr id="19472" name="Прямоугольник 13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0" y="3306"/>
              <a:ext cx="1694" cy="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3" name="Text Box 22"/>
            <p:cNvSpPr txBox="1">
              <a:spLocks noChangeArrowheads="1"/>
            </p:cNvSpPr>
            <p:nvPr/>
          </p:nvSpPr>
          <p:spPr bwMode="auto">
            <a:xfrm>
              <a:off x="270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Российской Федерации </a:t>
              </a:r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(федеральный бюджет, бюджеты государственных внебюджетных фондов Российской Федерации) </a:t>
              </a:r>
              <a:endParaRPr lang="ru-RU" sz="1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6" name="Прямая со стрелкой 15"/>
          <p:cNvCxnSpPr/>
          <p:nvPr/>
        </p:nvCxnSpPr>
        <p:spPr>
          <a:xfrm rot="5400000">
            <a:off x="1785938" y="3143250"/>
            <a:ext cx="571500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715000" y="4643438"/>
            <a:ext cx="1285875" cy="642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0" idx="0"/>
          </p:cNvCxnSpPr>
          <p:nvPr/>
        </p:nvCxnSpPr>
        <p:spPr>
          <a:xfrm rot="16200000" flipH="1">
            <a:off x="7265988" y="3195638"/>
            <a:ext cx="571500" cy="107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0" idx="0"/>
          </p:cNvCxnSpPr>
          <p:nvPr/>
        </p:nvCxnSpPr>
        <p:spPr>
          <a:xfrm rot="16200000" flipH="1">
            <a:off x="4233069" y="3213894"/>
            <a:ext cx="571500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4321969" y="4964907"/>
            <a:ext cx="6429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 flipV="1">
            <a:off x="2214563" y="4643438"/>
            <a:ext cx="1214437" cy="642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2275" y="188913"/>
            <a:ext cx="82296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Этапы работы с бюджетом</a:t>
            </a:r>
          </a:p>
        </p:txBody>
      </p:sp>
      <p:grpSp>
        <p:nvGrpSpPr>
          <p:cNvPr id="20482" name="Скругленный прямоугольник 7"/>
          <p:cNvGrpSpPr>
            <a:grpSpLocks/>
          </p:cNvGrpSpPr>
          <p:nvPr/>
        </p:nvGrpSpPr>
        <p:grpSpPr bwMode="auto">
          <a:xfrm>
            <a:off x="365125" y="2962275"/>
            <a:ext cx="1549400" cy="2543175"/>
            <a:chOff x="230" y="1866"/>
            <a:chExt cx="976" cy="1602"/>
          </a:xfrm>
        </p:grpSpPr>
        <p:pic>
          <p:nvPicPr>
            <p:cNvPr id="20517" name="Скругленный прямоугольник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0" y="1866"/>
              <a:ext cx="976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8" name="Text Box 3"/>
            <p:cNvSpPr txBox="1">
              <a:spLocks noChangeArrowheads="1"/>
            </p:cNvSpPr>
            <p:nvPr/>
          </p:nvSpPr>
          <p:spPr bwMode="auto">
            <a:xfrm>
              <a:off x="314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Составление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проекта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20483" name="Скругленный прямоугольник 8"/>
          <p:cNvGrpSpPr>
            <a:grpSpLocks/>
          </p:cNvGrpSpPr>
          <p:nvPr/>
        </p:nvGrpSpPr>
        <p:grpSpPr bwMode="auto">
          <a:xfrm>
            <a:off x="2011363" y="2962275"/>
            <a:ext cx="1616075" cy="2543175"/>
            <a:chOff x="1267" y="1866"/>
            <a:chExt cx="1018" cy="1602"/>
          </a:xfrm>
        </p:grpSpPr>
        <p:pic>
          <p:nvPicPr>
            <p:cNvPr id="20515" name="Скругленный прямоугольник 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67" y="1866"/>
              <a:ext cx="1018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6" name="Text Box 6"/>
            <p:cNvSpPr txBox="1">
              <a:spLocks noChangeArrowheads="1"/>
            </p:cNvSpPr>
            <p:nvPr/>
          </p:nvSpPr>
          <p:spPr bwMode="auto">
            <a:xfrm>
              <a:off x="1351" y="1936"/>
              <a:ext cx="853" cy="1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Рассмотрение и утверждение бюджета </a:t>
              </a:r>
            </a:p>
          </p:txBody>
        </p:sp>
      </p:grpSp>
      <p:grpSp>
        <p:nvGrpSpPr>
          <p:cNvPr id="20484" name="Скругленный прямоугольник 9"/>
          <p:cNvGrpSpPr>
            <a:grpSpLocks/>
          </p:cNvGrpSpPr>
          <p:nvPr/>
        </p:nvGrpSpPr>
        <p:grpSpPr bwMode="auto">
          <a:xfrm>
            <a:off x="3797300" y="2962275"/>
            <a:ext cx="1543050" cy="2543175"/>
            <a:chOff x="2392" y="1866"/>
            <a:chExt cx="972" cy="1602"/>
          </a:xfrm>
        </p:grpSpPr>
        <p:pic>
          <p:nvPicPr>
            <p:cNvPr id="20513" name="Скругленный прямоугольник 9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92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4" name="Text Box 9"/>
            <p:cNvSpPr txBox="1">
              <a:spLocks noChangeArrowheads="1"/>
            </p:cNvSpPr>
            <p:nvPr/>
          </p:nvSpPr>
          <p:spPr bwMode="auto">
            <a:xfrm>
              <a:off x="2474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Исполнение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20485" name="Скругленный прямоугольник 10"/>
          <p:cNvGrpSpPr>
            <a:grpSpLocks/>
          </p:cNvGrpSpPr>
          <p:nvPr/>
        </p:nvGrpSpPr>
        <p:grpSpPr bwMode="auto">
          <a:xfrm>
            <a:off x="5583238" y="2962275"/>
            <a:ext cx="1652587" cy="2543175"/>
            <a:chOff x="3517" y="1866"/>
            <a:chExt cx="972" cy="1602"/>
          </a:xfrm>
        </p:grpSpPr>
        <p:pic>
          <p:nvPicPr>
            <p:cNvPr id="20511" name="Скругленный прямоугольник 1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17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2" name="Text Box 12"/>
            <p:cNvSpPr txBox="1">
              <a:spLocks noChangeArrowheads="1"/>
            </p:cNvSpPr>
            <p:nvPr/>
          </p:nvSpPr>
          <p:spPr bwMode="auto">
            <a:xfrm>
              <a:off x="3599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Составление,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внешняя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проверка,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рассмотрение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 утверждение бюджетной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отчетности </a:t>
              </a:r>
            </a:p>
          </p:txBody>
        </p:sp>
      </p:grpSp>
      <p:grpSp>
        <p:nvGrpSpPr>
          <p:cNvPr id="20486" name="Скругленный прямоугольник 11"/>
          <p:cNvGrpSpPr>
            <a:grpSpLocks/>
          </p:cNvGrpSpPr>
          <p:nvPr/>
        </p:nvGrpSpPr>
        <p:grpSpPr bwMode="auto">
          <a:xfrm>
            <a:off x="7296150" y="2962275"/>
            <a:ext cx="1543050" cy="2543175"/>
            <a:chOff x="4596" y="1866"/>
            <a:chExt cx="972" cy="1602"/>
          </a:xfrm>
        </p:grpSpPr>
        <p:pic>
          <p:nvPicPr>
            <p:cNvPr id="20509" name="Скругленный прямоугольник 11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596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0" name="Text Box 15"/>
            <p:cNvSpPr txBox="1">
              <a:spLocks noChangeArrowheads="1"/>
            </p:cNvSpPr>
            <p:nvPr/>
          </p:nvSpPr>
          <p:spPr bwMode="auto">
            <a:xfrm>
              <a:off x="4679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Контроль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за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исполнением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20487" name="Овал 12"/>
          <p:cNvGrpSpPr>
            <a:grpSpLocks/>
          </p:cNvGrpSpPr>
          <p:nvPr/>
        </p:nvGrpSpPr>
        <p:grpSpPr bwMode="auto">
          <a:xfrm>
            <a:off x="652463" y="2457450"/>
            <a:ext cx="901700" cy="828675"/>
            <a:chOff x="411" y="1548"/>
            <a:chExt cx="568" cy="522"/>
          </a:xfrm>
        </p:grpSpPr>
        <p:pic>
          <p:nvPicPr>
            <p:cNvPr id="20507" name="Овал 12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11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8" name="Text Box 18"/>
            <p:cNvSpPr txBox="1">
              <a:spLocks noChangeArrowheads="1"/>
            </p:cNvSpPr>
            <p:nvPr/>
          </p:nvSpPr>
          <p:spPr bwMode="auto">
            <a:xfrm>
              <a:off x="522" y="1641"/>
              <a:ext cx="350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20488" name="Овал 13"/>
          <p:cNvGrpSpPr>
            <a:grpSpLocks/>
          </p:cNvGrpSpPr>
          <p:nvPr/>
        </p:nvGrpSpPr>
        <p:grpSpPr bwMode="auto">
          <a:xfrm>
            <a:off x="7583488" y="2457450"/>
            <a:ext cx="901700" cy="828675"/>
            <a:chOff x="4777" y="1548"/>
            <a:chExt cx="568" cy="522"/>
          </a:xfrm>
        </p:grpSpPr>
        <p:pic>
          <p:nvPicPr>
            <p:cNvPr id="20505" name="Овал 13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777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6" name="Text Box 21"/>
            <p:cNvSpPr txBox="1">
              <a:spLocks noChangeArrowheads="1"/>
            </p:cNvSpPr>
            <p:nvPr/>
          </p:nvSpPr>
          <p:spPr bwMode="auto">
            <a:xfrm>
              <a:off x="4888" y="1641"/>
              <a:ext cx="350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5</a:t>
              </a:r>
            </a:p>
          </p:txBody>
        </p:sp>
      </p:grpSp>
      <p:grpSp>
        <p:nvGrpSpPr>
          <p:cNvPr id="20489" name="Овал 14"/>
          <p:cNvGrpSpPr>
            <a:grpSpLocks/>
          </p:cNvGrpSpPr>
          <p:nvPr/>
        </p:nvGrpSpPr>
        <p:grpSpPr bwMode="auto">
          <a:xfrm>
            <a:off x="5870575" y="2457450"/>
            <a:ext cx="901700" cy="828675"/>
            <a:chOff x="3698" y="1548"/>
            <a:chExt cx="568" cy="522"/>
          </a:xfrm>
        </p:grpSpPr>
        <p:pic>
          <p:nvPicPr>
            <p:cNvPr id="20503" name="Овал 14"/>
            <p:cNvPicPr>
              <a:picLocks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698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4" name="Text Box 24"/>
            <p:cNvSpPr txBox="1">
              <a:spLocks noChangeArrowheads="1"/>
            </p:cNvSpPr>
            <p:nvPr/>
          </p:nvSpPr>
          <p:spPr bwMode="auto">
            <a:xfrm>
              <a:off x="3807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20490" name="Овал 15"/>
          <p:cNvGrpSpPr>
            <a:grpSpLocks/>
          </p:cNvGrpSpPr>
          <p:nvPr/>
        </p:nvGrpSpPr>
        <p:grpSpPr bwMode="auto">
          <a:xfrm>
            <a:off x="4084638" y="2457450"/>
            <a:ext cx="901700" cy="828675"/>
            <a:chOff x="2573" y="1548"/>
            <a:chExt cx="568" cy="522"/>
          </a:xfrm>
        </p:grpSpPr>
        <p:pic>
          <p:nvPicPr>
            <p:cNvPr id="20501" name="Овал 15"/>
            <p:cNvPicPr>
              <a:picLocks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573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2" name="Text Box 27"/>
            <p:cNvSpPr txBox="1">
              <a:spLocks noChangeArrowheads="1"/>
            </p:cNvSpPr>
            <p:nvPr/>
          </p:nvSpPr>
          <p:spPr bwMode="auto">
            <a:xfrm>
              <a:off x="2682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3</a:t>
              </a:r>
            </a:p>
          </p:txBody>
        </p:sp>
      </p:grpSp>
      <p:grpSp>
        <p:nvGrpSpPr>
          <p:cNvPr id="20491" name="Овал 16"/>
          <p:cNvGrpSpPr>
            <a:grpSpLocks/>
          </p:cNvGrpSpPr>
          <p:nvPr/>
        </p:nvGrpSpPr>
        <p:grpSpPr bwMode="auto">
          <a:xfrm>
            <a:off x="2335213" y="2478088"/>
            <a:ext cx="901700" cy="828675"/>
            <a:chOff x="1490" y="1548"/>
            <a:chExt cx="568" cy="522"/>
          </a:xfrm>
        </p:grpSpPr>
        <p:pic>
          <p:nvPicPr>
            <p:cNvPr id="20499" name="Овал 16"/>
            <p:cNvPicPr>
              <a:picLocks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490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0" name="Text Box 30"/>
            <p:cNvSpPr txBox="1">
              <a:spLocks noChangeArrowheads="1"/>
            </p:cNvSpPr>
            <p:nvPr/>
          </p:nvSpPr>
          <p:spPr bwMode="auto">
            <a:xfrm>
              <a:off x="1602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20492" name="Прямоугольник 23"/>
          <p:cNvGrpSpPr>
            <a:grpSpLocks/>
          </p:cNvGrpSpPr>
          <p:nvPr/>
        </p:nvGrpSpPr>
        <p:grpSpPr bwMode="auto">
          <a:xfrm>
            <a:off x="1279525" y="1196975"/>
            <a:ext cx="6540500" cy="635000"/>
            <a:chOff x="818" y="998"/>
            <a:chExt cx="4120" cy="400"/>
          </a:xfrm>
        </p:grpSpPr>
        <p:pic>
          <p:nvPicPr>
            <p:cNvPr id="20497" name="Прямоугольник 23"/>
            <p:cNvPicPr>
              <a:picLocks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818" y="998"/>
              <a:ext cx="412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98" name="Text Box 33"/>
            <p:cNvSpPr txBox="1">
              <a:spLocks noChangeArrowheads="1"/>
            </p:cNvSpPr>
            <p:nvPr/>
          </p:nvSpPr>
          <p:spPr bwMode="auto">
            <a:xfrm>
              <a:off x="855" y="1035"/>
              <a:ext cx="405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2400" b="1">
                  <a:solidFill>
                    <a:srgbClr val="FFFFFF"/>
                  </a:solidFill>
                  <a:latin typeface="Calibri" pitchFamily="34" charset="0"/>
                </a:rPr>
                <a:t>Бюджетный процесс</a:t>
              </a:r>
            </a:p>
          </p:txBody>
        </p:sp>
      </p:grpSp>
      <p:sp>
        <p:nvSpPr>
          <p:cNvPr id="23" name="Выгнутая вверх стрелка 22"/>
          <p:cNvSpPr/>
          <p:nvPr/>
        </p:nvSpPr>
        <p:spPr>
          <a:xfrm>
            <a:off x="1139825" y="1831975"/>
            <a:ext cx="1682750" cy="58896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верх стрелка 24"/>
          <p:cNvSpPr/>
          <p:nvPr/>
        </p:nvSpPr>
        <p:spPr>
          <a:xfrm>
            <a:off x="4572000" y="1831975"/>
            <a:ext cx="1782763" cy="5175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низ стрелка 25"/>
          <p:cNvSpPr/>
          <p:nvPr/>
        </p:nvSpPr>
        <p:spPr>
          <a:xfrm>
            <a:off x="2822575" y="5505450"/>
            <a:ext cx="1749425" cy="660400"/>
          </a:xfrm>
          <a:prstGeom prst="curved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Выгнутая вниз стрелка 26"/>
          <p:cNvSpPr/>
          <p:nvPr/>
        </p:nvSpPr>
        <p:spPr>
          <a:xfrm>
            <a:off x="6438900" y="5503863"/>
            <a:ext cx="1714500" cy="576262"/>
          </a:xfrm>
          <a:prstGeom prst="curvedUpArrow">
            <a:avLst>
              <a:gd name="adj1" fmla="val 18324"/>
              <a:gd name="adj2" fmla="val 58545"/>
              <a:gd name="adj3" fmla="val 25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214313"/>
            <a:ext cx="8229600" cy="928687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00250" y="1428750"/>
            <a:ext cx="6500813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Доходы бюджета –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денежные средства, поступающие в соответствии с законодательством в бюджет. 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00250" y="2500313"/>
            <a:ext cx="6500813" cy="9286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Расходы бюджета –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это денежные средства, направленные на финансовое обеспечение задач и функций государственного и местного самоуправления.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00250" y="4929188"/>
            <a:ext cx="6500813" cy="642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Профицит бюджета -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превышение доходов бюджета над его расходами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00250" y="3857625"/>
            <a:ext cx="6500813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Дефицит бюджета -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превышение расходов бюджета над его доходами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00250" y="5929313"/>
            <a:ext cx="6500813" cy="642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Сбалансированный бюджет –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равенство доходов и расходов бюджета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21511" name="Рисунок 9" descr="revenu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0" y="4852988"/>
            <a:ext cx="811213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Рисунок 10" descr="char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4075" y="3779838"/>
            <a:ext cx="773113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Рисунок 12" descr="piggy-bank-icon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5" y="1071563"/>
            <a:ext cx="1071563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Рисунок 13" descr="покупки-деньги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3" y="2214563"/>
            <a:ext cx="1246187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Рисунок 15" descr="иконки финансы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63" y="5572125"/>
            <a:ext cx="1357312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0"/>
            <a:ext cx="8229600" cy="928688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</a:p>
        </p:txBody>
      </p:sp>
      <p:sp>
        <p:nvSpPr>
          <p:cNvPr id="22530" name="Прямоугольник 4"/>
          <p:cNvSpPr>
            <a:spLocks noChangeArrowheads="1"/>
          </p:cNvSpPr>
          <p:nvPr/>
        </p:nvSpPr>
        <p:spPr bwMode="auto">
          <a:xfrm>
            <a:off x="285750" y="928688"/>
            <a:ext cx="6357938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Межбюджетные отношения </a:t>
            </a:r>
            <a:r>
              <a:rPr lang="ru-RU" sz="1200" b="1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отношения между органами государственной власти федерального, регионального уровней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и органами местного самоуправления,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связанные с формированием и исполнением соответствующих бюджетов </a:t>
            </a:r>
          </a:p>
          <a:p>
            <a:pPr lvl="1"/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Межбюджетные трансферты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– это передача денежных средств из одного уровня бюджета в другой. </a:t>
            </a:r>
          </a:p>
        </p:txBody>
      </p:sp>
      <p:grpSp>
        <p:nvGrpSpPr>
          <p:cNvPr id="22531" name="Прямоугольник 5"/>
          <p:cNvGrpSpPr>
            <a:grpSpLocks/>
          </p:cNvGrpSpPr>
          <p:nvPr/>
        </p:nvGrpSpPr>
        <p:grpSpPr bwMode="auto">
          <a:xfrm>
            <a:off x="30163" y="5218113"/>
            <a:ext cx="2359025" cy="1341437"/>
            <a:chOff x="19" y="3287"/>
            <a:chExt cx="1486" cy="845"/>
          </a:xfrm>
        </p:grpSpPr>
        <p:pic>
          <p:nvPicPr>
            <p:cNvPr id="22546" name="Прямоугольник 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" y="3287"/>
              <a:ext cx="1486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90" y="3330"/>
              <a:ext cx="1350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Предоставляются без определения конкретной цели их использования</a:t>
              </a:r>
              <a:r>
                <a:rPr lang="ru-RU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 </a:t>
              </a:r>
            </a:p>
          </p:txBody>
        </p:sp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250825" y="3500438"/>
            <a:ext cx="8229600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Виды межбюджетных трансфертов</a:t>
            </a:r>
          </a:p>
        </p:txBody>
      </p:sp>
      <p:grpSp>
        <p:nvGrpSpPr>
          <p:cNvPr id="22533" name="Прямоугольник 7"/>
          <p:cNvGrpSpPr>
            <a:grpSpLocks/>
          </p:cNvGrpSpPr>
          <p:nvPr/>
        </p:nvGrpSpPr>
        <p:grpSpPr bwMode="auto">
          <a:xfrm>
            <a:off x="2176463" y="5218113"/>
            <a:ext cx="4059237" cy="1341437"/>
            <a:chOff x="1371" y="3287"/>
            <a:chExt cx="2557" cy="845"/>
          </a:xfrm>
        </p:grpSpPr>
        <p:pic>
          <p:nvPicPr>
            <p:cNvPr id="22544" name="Прямоугольник 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71" y="3287"/>
              <a:ext cx="2557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0" name="Text Box 8"/>
            <p:cNvSpPr txBox="1">
              <a:spLocks noChangeArrowheads="1"/>
            </p:cNvSpPr>
            <p:nvPr/>
          </p:nvSpPr>
          <p:spPr bwMode="auto">
            <a:xfrm>
              <a:off x="1440" y="3330"/>
              <a:ext cx="2385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Предоставляются местным бюджетам на выполнение переданных полномочий Российской Федерации, субъекта РФ </a:t>
              </a:r>
            </a:p>
          </p:txBody>
        </p:sp>
      </p:grpSp>
      <p:grpSp>
        <p:nvGrpSpPr>
          <p:cNvPr id="22534" name="Прямоугольник 8"/>
          <p:cNvGrpSpPr>
            <a:grpSpLocks/>
          </p:cNvGrpSpPr>
          <p:nvPr/>
        </p:nvGrpSpPr>
        <p:grpSpPr bwMode="auto">
          <a:xfrm>
            <a:off x="5962650" y="5218113"/>
            <a:ext cx="3284538" cy="1341437"/>
            <a:chOff x="3756" y="3287"/>
            <a:chExt cx="2069" cy="845"/>
          </a:xfrm>
        </p:grpSpPr>
        <p:pic>
          <p:nvPicPr>
            <p:cNvPr id="22542" name="Прямоугольник 8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56" y="3287"/>
              <a:ext cx="2069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3825" y="3330"/>
              <a:ext cx="1935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Предоставляются на условиях долевого софинансирования расходов других бюджетов</a:t>
              </a:r>
            </a:p>
          </p:txBody>
        </p:sp>
      </p:grpSp>
      <p:sp>
        <p:nvSpPr>
          <p:cNvPr id="10" name="Заголовок 1"/>
          <p:cNvSpPr txBox="1">
            <a:spLocks/>
          </p:cNvSpPr>
          <p:nvPr/>
        </p:nvSpPr>
        <p:spPr>
          <a:xfrm>
            <a:off x="214313" y="4500563"/>
            <a:ext cx="2125662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Дотации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071813" y="4500563"/>
            <a:ext cx="2508250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Субвенции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6786563" y="4500563"/>
            <a:ext cx="2178050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Субсидии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964406" y="4036219"/>
            <a:ext cx="642938" cy="571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3858419" y="4358482"/>
            <a:ext cx="7127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572250" y="4000500"/>
            <a:ext cx="928688" cy="571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2541" name="Рисунок 26" descr="иконки финансы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9525" y="0"/>
            <a:ext cx="2784475" cy="248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ChangeArrowheads="1"/>
          </p:cNvSpPr>
          <p:nvPr/>
        </p:nvSpPr>
        <p:spPr bwMode="auto">
          <a:xfrm>
            <a:off x="6227763" y="34290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5" name="Rectangle 15"/>
          <p:cNvSpPr>
            <a:spLocks noChangeArrowheads="1"/>
          </p:cNvSpPr>
          <p:nvPr/>
        </p:nvSpPr>
        <p:spPr bwMode="auto">
          <a:xfrm>
            <a:off x="5651500" y="1700213"/>
            <a:ext cx="2808288" cy="192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6" name="Rectangle 30"/>
          <p:cNvSpPr>
            <a:spLocks noChangeArrowheads="1"/>
          </p:cNvSpPr>
          <p:nvPr/>
        </p:nvSpPr>
        <p:spPr bwMode="auto">
          <a:xfrm>
            <a:off x="3276600" y="2565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7" name="Rectangle 31"/>
          <p:cNvSpPr>
            <a:spLocks noChangeArrowheads="1"/>
          </p:cNvSpPr>
          <p:nvPr/>
        </p:nvSpPr>
        <p:spPr bwMode="auto">
          <a:xfrm>
            <a:off x="3492500" y="1916113"/>
            <a:ext cx="2303463" cy="4321175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8" name="Rectangle 33"/>
          <p:cNvSpPr>
            <a:spLocks noChangeArrowheads="1"/>
          </p:cNvSpPr>
          <p:nvPr/>
        </p:nvSpPr>
        <p:spPr bwMode="auto">
          <a:xfrm>
            <a:off x="6372225" y="1916113"/>
            <a:ext cx="2160588" cy="4392612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9" name="Rectangle 34"/>
          <p:cNvSpPr>
            <a:spLocks noChangeArrowheads="1"/>
          </p:cNvSpPr>
          <p:nvPr/>
        </p:nvSpPr>
        <p:spPr bwMode="auto">
          <a:xfrm>
            <a:off x="755650" y="1916113"/>
            <a:ext cx="2232025" cy="4321175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60" name="Text Box 40"/>
          <p:cNvSpPr txBox="1">
            <a:spLocks noChangeArrowheads="1"/>
          </p:cNvSpPr>
          <p:nvPr/>
        </p:nvSpPr>
        <p:spPr bwMode="auto">
          <a:xfrm>
            <a:off x="755650" y="568325"/>
            <a:ext cx="955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3561" name="Text Box 41"/>
          <p:cNvSpPr txBox="1">
            <a:spLocks noChangeArrowheads="1"/>
          </p:cNvSpPr>
          <p:nvPr/>
        </p:nvSpPr>
        <p:spPr bwMode="auto">
          <a:xfrm>
            <a:off x="1311275" y="5683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3562" name="Text Box 42"/>
          <p:cNvSpPr txBox="1">
            <a:spLocks noChangeArrowheads="1"/>
          </p:cNvSpPr>
          <p:nvPr/>
        </p:nvSpPr>
        <p:spPr bwMode="auto">
          <a:xfrm>
            <a:off x="827088" y="333375"/>
            <a:ext cx="7777162" cy="91598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Основа</a:t>
            </a:r>
            <a:r>
              <a:rPr lang="ru-RU" b="1" dirty="0"/>
              <a:t> </a:t>
            </a:r>
            <a:r>
              <a:rPr lang="ru-RU" b="1" dirty="0">
                <a:solidFill>
                  <a:schemeClr val="bg1"/>
                </a:solidFill>
              </a:rPr>
              <a:t>формирования проекта бюджета </a:t>
            </a: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 сельского поселения «Село </a:t>
            </a:r>
            <a:r>
              <a:rPr lang="ru-RU" b="1" dirty="0" err="1">
                <a:solidFill>
                  <a:schemeClr val="bg1"/>
                </a:solidFill>
              </a:rPr>
              <a:t>Поздняково</a:t>
            </a:r>
            <a:r>
              <a:rPr lang="ru-RU" b="1" dirty="0">
                <a:solidFill>
                  <a:schemeClr val="bg1"/>
                </a:solidFill>
              </a:rPr>
              <a:t> на 202</a:t>
            </a:r>
            <a:r>
              <a:rPr lang="en-US" b="1" dirty="0">
                <a:solidFill>
                  <a:schemeClr val="bg1"/>
                </a:solidFill>
              </a:rPr>
              <a:t>5</a:t>
            </a:r>
            <a:r>
              <a:rPr lang="ru-RU" b="1" dirty="0">
                <a:solidFill>
                  <a:schemeClr val="bg1"/>
                </a:solidFill>
              </a:rPr>
              <a:t> год и плановый период 202</a:t>
            </a:r>
            <a:r>
              <a:rPr lang="en-US" b="1" dirty="0">
                <a:solidFill>
                  <a:schemeClr val="bg1"/>
                </a:solidFill>
              </a:rPr>
              <a:t>6</a:t>
            </a:r>
            <a:r>
              <a:rPr lang="ru-RU" b="1" dirty="0">
                <a:solidFill>
                  <a:schemeClr val="bg1"/>
                </a:solidFill>
              </a:rPr>
              <a:t> и 202</a:t>
            </a:r>
            <a:r>
              <a:rPr lang="en-US" b="1" dirty="0">
                <a:solidFill>
                  <a:schemeClr val="bg1"/>
                </a:solidFill>
              </a:rPr>
              <a:t>7</a:t>
            </a:r>
            <a:r>
              <a:rPr lang="ru-RU" b="1" dirty="0">
                <a:solidFill>
                  <a:schemeClr val="bg1"/>
                </a:solidFill>
              </a:rPr>
              <a:t> годов</a:t>
            </a:r>
          </a:p>
        </p:txBody>
      </p:sp>
      <p:sp>
        <p:nvSpPr>
          <p:cNvPr id="23563" name="Text Box 43"/>
          <p:cNvSpPr txBox="1">
            <a:spLocks noChangeArrowheads="1"/>
          </p:cNvSpPr>
          <p:nvPr/>
        </p:nvSpPr>
        <p:spPr bwMode="auto">
          <a:xfrm>
            <a:off x="684213" y="2060575"/>
            <a:ext cx="2303462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>
                <a:latin typeface="Times New Roman" pitchFamily="18" charset="0"/>
              </a:rPr>
              <a:t>Основные направления</a:t>
            </a:r>
          </a:p>
          <a:p>
            <a:r>
              <a:rPr lang="ru-RU" sz="1400" b="1" dirty="0">
                <a:latin typeface="Times New Roman" pitchFamily="18" charset="0"/>
              </a:rPr>
              <a:t>бюджетной  </a:t>
            </a:r>
            <a:r>
              <a:rPr lang="ru-RU" sz="1400" b="1" dirty="0" err="1">
                <a:latin typeface="Times New Roman" pitchFamily="18" charset="0"/>
              </a:rPr>
              <a:t>налоговоц</a:t>
            </a:r>
            <a:r>
              <a:rPr lang="ru-RU" sz="1400" b="1" dirty="0">
                <a:latin typeface="Times New Roman" pitchFamily="18" charset="0"/>
              </a:rPr>
              <a:t> политики СП «Село </a:t>
            </a:r>
            <a:r>
              <a:rPr lang="ru-RU" sz="1400" b="1" dirty="0" err="1">
                <a:latin typeface="Times New Roman" pitchFamily="18" charset="0"/>
              </a:rPr>
              <a:t>Поздняково</a:t>
            </a:r>
            <a:r>
              <a:rPr lang="ru-RU" sz="1400" b="1" dirty="0">
                <a:latin typeface="Times New Roman" pitchFamily="18" charset="0"/>
              </a:rPr>
              <a:t>» на 202</a:t>
            </a:r>
            <a:r>
              <a:rPr lang="en-US" sz="1400" b="1" dirty="0">
                <a:latin typeface="Times New Roman" pitchFamily="18" charset="0"/>
              </a:rPr>
              <a:t>5</a:t>
            </a:r>
            <a:r>
              <a:rPr lang="ru-RU" sz="1400" b="1" dirty="0">
                <a:latin typeface="Times New Roman" pitchFamily="18" charset="0"/>
              </a:rPr>
              <a:t> год и плановый период 202</a:t>
            </a:r>
            <a:r>
              <a:rPr lang="en-US" sz="1400" b="1" dirty="0">
                <a:latin typeface="Times New Roman" pitchFamily="18" charset="0"/>
              </a:rPr>
              <a:t>6</a:t>
            </a:r>
            <a:r>
              <a:rPr lang="ru-RU" sz="1400" b="1" dirty="0">
                <a:latin typeface="Times New Roman" pitchFamily="18" charset="0"/>
              </a:rPr>
              <a:t> и 202</a:t>
            </a:r>
            <a:r>
              <a:rPr lang="en-US" sz="1400" b="1" dirty="0">
                <a:latin typeface="Times New Roman" pitchFamily="18" charset="0"/>
              </a:rPr>
              <a:t>7</a:t>
            </a:r>
            <a:r>
              <a:rPr lang="ru-RU" sz="1400" b="1" dirty="0">
                <a:latin typeface="Times New Roman" pitchFamily="18" charset="0"/>
              </a:rPr>
              <a:t> годов</a:t>
            </a:r>
          </a:p>
          <a:p>
            <a:r>
              <a:rPr lang="ru-RU" sz="1400" b="1" dirty="0">
                <a:latin typeface="Times New Roman" pitchFamily="18" charset="0"/>
              </a:rPr>
              <a:t> </a:t>
            </a:r>
          </a:p>
        </p:txBody>
      </p:sp>
      <p:sp>
        <p:nvSpPr>
          <p:cNvPr id="23564" name="Text Box 44"/>
          <p:cNvSpPr txBox="1">
            <a:spLocks noChangeArrowheads="1"/>
          </p:cNvSpPr>
          <p:nvPr/>
        </p:nvSpPr>
        <p:spPr bwMode="auto">
          <a:xfrm>
            <a:off x="3779838" y="2224088"/>
            <a:ext cx="1655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3565" name="Text Box 45"/>
          <p:cNvSpPr txBox="1">
            <a:spLocks noChangeArrowheads="1"/>
          </p:cNvSpPr>
          <p:nvPr/>
        </p:nvSpPr>
        <p:spPr bwMode="auto">
          <a:xfrm>
            <a:off x="3492500" y="2060575"/>
            <a:ext cx="23749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>
                <a:latin typeface="Times New Roman" pitchFamily="18" charset="0"/>
              </a:rPr>
              <a:t>Прогноз социально-</a:t>
            </a:r>
          </a:p>
          <a:p>
            <a:r>
              <a:rPr lang="ru-RU" sz="1400" b="1" dirty="0">
                <a:latin typeface="Times New Roman" pitchFamily="18" charset="0"/>
              </a:rPr>
              <a:t>экономического развития 202</a:t>
            </a:r>
            <a:r>
              <a:rPr lang="en-US" sz="1400" b="1" dirty="0">
                <a:latin typeface="Times New Roman" pitchFamily="18" charset="0"/>
              </a:rPr>
              <a:t>5</a:t>
            </a:r>
            <a:r>
              <a:rPr lang="ru-RU" sz="1400" b="1" dirty="0">
                <a:latin typeface="Times New Roman" pitchFamily="18" charset="0"/>
              </a:rPr>
              <a:t>-202</a:t>
            </a:r>
            <a:r>
              <a:rPr lang="en-US" sz="1400" b="1" dirty="0">
                <a:latin typeface="Times New Roman" pitchFamily="18" charset="0"/>
              </a:rPr>
              <a:t>7</a:t>
            </a:r>
            <a:r>
              <a:rPr lang="ru-RU" sz="1400" b="1" dirty="0">
                <a:latin typeface="Times New Roman" pitchFamily="18" charset="0"/>
              </a:rPr>
              <a:t> годы </a:t>
            </a:r>
          </a:p>
        </p:txBody>
      </p:sp>
      <p:sp>
        <p:nvSpPr>
          <p:cNvPr id="23566" name="Text Box 48"/>
          <p:cNvSpPr txBox="1">
            <a:spLocks noChangeArrowheads="1"/>
          </p:cNvSpPr>
          <p:nvPr/>
        </p:nvSpPr>
        <p:spPr bwMode="auto">
          <a:xfrm flipH="1" flipV="1">
            <a:off x="6578600" y="215900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r>
              <a:rPr lang="ru-RU"/>
              <a:t>му</a:t>
            </a:r>
          </a:p>
        </p:txBody>
      </p:sp>
      <p:sp>
        <p:nvSpPr>
          <p:cNvPr id="23567" name="Text Box 49"/>
          <p:cNvSpPr txBox="1">
            <a:spLocks noChangeArrowheads="1"/>
          </p:cNvSpPr>
          <p:nvPr/>
        </p:nvSpPr>
        <p:spPr bwMode="auto">
          <a:xfrm>
            <a:off x="6443663" y="2058988"/>
            <a:ext cx="222091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Times New Roman" pitchFamily="18" charset="0"/>
              </a:rPr>
              <a:t>Муниципальные </a:t>
            </a:r>
          </a:p>
          <a:p>
            <a:r>
              <a:rPr lang="ru-RU" sz="1400" b="1">
                <a:latin typeface="Times New Roman" pitchFamily="18" charset="0"/>
              </a:rPr>
              <a:t>программы СП «Село Поздняково»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2">
            <a:extLst>
              <a:ext uri="{FF2B5EF4-FFF2-40B4-BE49-F238E27FC236}">
                <a16:creationId xmlns:a16="http://schemas.microsoft.com/office/drawing/2014/main" id="{2C1367E7-B78A-4C8E-8FD4-09929802A14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39750" y="981075"/>
            <a:ext cx="8208963" cy="4957763"/>
            <a:chOff x="701" y="460"/>
            <a:chExt cx="3743" cy="1584"/>
          </a:xfrm>
        </p:grpSpPr>
        <p:cxnSp>
          <p:nvCxnSpPr>
            <p:cNvPr id="58372" name="_s58372">
              <a:extLst>
                <a:ext uri="{FF2B5EF4-FFF2-40B4-BE49-F238E27FC236}">
                  <a16:creationId xmlns:a16="http://schemas.microsoft.com/office/drawing/2014/main" id="{E804D07F-D4EF-40DC-A669-6DB498DAFE3B}"/>
                </a:ext>
              </a:extLst>
            </p:cNvPr>
            <p:cNvCxnSpPr>
              <a:cxnSpLocks noChangeShapeType="1"/>
              <a:stCxn id="12" idx="3"/>
              <a:endCxn id="11" idx="2"/>
            </p:cNvCxnSpPr>
            <p:nvPr/>
          </p:nvCxnSpPr>
          <p:spPr bwMode="auto">
            <a:xfrm flipV="1">
              <a:off x="3868" y="1612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73" name="_s58373">
              <a:extLst>
                <a:ext uri="{FF2B5EF4-FFF2-40B4-BE49-F238E27FC236}">
                  <a16:creationId xmlns:a16="http://schemas.microsoft.com/office/drawing/2014/main" id="{49F66F30-A4EF-4279-871F-787D2A3B8219}"/>
                </a:ext>
              </a:extLst>
            </p:cNvPr>
            <p:cNvCxnSpPr>
              <a:cxnSpLocks noChangeShapeType="1"/>
              <a:stCxn id="11" idx="0"/>
              <a:endCxn id="6" idx="2"/>
            </p:cNvCxnSpPr>
            <p:nvPr/>
          </p:nvCxnSpPr>
          <p:spPr bwMode="auto">
            <a:xfrm rot="16200000">
              <a:off x="3941" y="1251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74" name="_s58374">
              <a:extLst>
                <a:ext uri="{FF2B5EF4-FFF2-40B4-BE49-F238E27FC236}">
                  <a16:creationId xmlns:a16="http://schemas.microsoft.com/office/drawing/2014/main" id="{32F65135-F66A-4A06-BD96-621390B12FA0}"/>
                </a:ext>
              </a:extLst>
            </p:cNvPr>
            <p:cNvCxnSpPr>
              <a:cxnSpLocks noChangeShapeType="1"/>
              <a:stCxn id="10" idx="3"/>
              <a:endCxn id="9" idx="2"/>
            </p:cNvCxnSpPr>
            <p:nvPr/>
          </p:nvCxnSpPr>
          <p:spPr bwMode="auto">
            <a:xfrm flipV="1">
              <a:off x="2716" y="1612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75" name="_s58375">
              <a:extLst>
                <a:ext uri="{FF2B5EF4-FFF2-40B4-BE49-F238E27FC236}">
                  <a16:creationId xmlns:a16="http://schemas.microsoft.com/office/drawing/2014/main" id="{5CBD5983-8673-4ADF-B47C-FBE4CCFEC72F}"/>
                </a:ext>
              </a:extLst>
            </p:cNvPr>
            <p:cNvCxnSpPr>
              <a:cxnSpLocks noChangeShapeType="1"/>
              <a:stCxn id="9" idx="0"/>
              <a:endCxn id="5" idx="2"/>
            </p:cNvCxnSpPr>
            <p:nvPr/>
          </p:nvCxnSpPr>
          <p:spPr bwMode="auto">
            <a:xfrm rot="16200000">
              <a:off x="2789" y="1251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76" name="_s58376">
              <a:extLst>
                <a:ext uri="{FF2B5EF4-FFF2-40B4-BE49-F238E27FC236}">
                  <a16:creationId xmlns:a16="http://schemas.microsoft.com/office/drawing/2014/main" id="{547A0885-69B7-45C6-BA34-6B8D2AF597DF}"/>
                </a:ext>
              </a:extLst>
            </p:cNvPr>
            <p:cNvCxnSpPr>
              <a:cxnSpLocks noChangeShapeType="1"/>
              <a:stCxn id="8" idx="3"/>
              <a:endCxn id="7" idx="2"/>
            </p:cNvCxnSpPr>
            <p:nvPr/>
          </p:nvCxnSpPr>
          <p:spPr bwMode="auto">
            <a:xfrm flipV="1">
              <a:off x="1565" y="1612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77" name="_s58377">
              <a:extLst>
                <a:ext uri="{FF2B5EF4-FFF2-40B4-BE49-F238E27FC236}">
                  <a16:creationId xmlns:a16="http://schemas.microsoft.com/office/drawing/2014/main" id="{82DF4FE7-1BD4-46D1-AB76-9F9E8D5812C0}"/>
                </a:ext>
              </a:extLst>
            </p:cNvPr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638" y="1251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78" name="_s58378">
              <a:extLst>
                <a:ext uri="{FF2B5EF4-FFF2-40B4-BE49-F238E27FC236}">
                  <a16:creationId xmlns:a16="http://schemas.microsoft.com/office/drawing/2014/main" id="{2DA03915-85FF-45E3-8E69-D11CCFF60B8A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3364" y="244"/>
              <a:ext cx="144" cy="1152"/>
            </a:xfrm>
            <a:prstGeom prst="bentConnector3">
              <a:avLst>
                <a:gd name="adj1" fmla="val 2535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79" name="_s58379">
              <a:extLst>
                <a:ext uri="{FF2B5EF4-FFF2-40B4-BE49-F238E27FC236}">
                  <a16:creationId xmlns:a16="http://schemas.microsoft.com/office/drawing/2014/main" id="{D0C68DB1-859B-4C03-B864-21FAAF5B34D7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2789" y="81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80" name="_s58380">
              <a:extLst>
                <a:ext uri="{FF2B5EF4-FFF2-40B4-BE49-F238E27FC236}">
                  <a16:creationId xmlns:a16="http://schemas.microsoft.com/office/drawing/2014/main" id="{ABCC37E8-85CD-4CD9-8621-C0390DCD8796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2213" y="244"/>
              <a:ext cx="144" cy="1151"/>
            </a:xfrm>
            <a:prstGeom prst="bentConnector3">
              <a:avLst>
                <a:gd name="adj1" fmla="val 2535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58381">
              <a:extLst>
                <a:ext uri="{FF2B5EF4-FFF2-40B4-BE49-F238E27FC236}">
                  <a16:creationId xmlns:a16="http://schemas.microsoft.com/office/drawing/2014/main" id="{B45694EF-6B58-4288-9CF7-2035E100F6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6" y="460"/>
              <a:ext cx="3148" cy="28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Основные показатели бюджета СП «Село </a:t>
              </a:r>
              <a:r>
                <a:rPr kumimoji="0" lang="ru-RU" altLang="ru-RU" sz="16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Поздняково</a:t>
              </a:r>
              <a:r>
                <a:rPr kumimoji="0" lang="ru-RU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» на 202</a:t>
              </a:r>
              <a:r>
                <a:rPr kumimoji="0" lang="en-US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kumimoji="0" lang="ru-RU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год и на плановый период 202</a:t>
              </a:r>
              <a:r>
                <a:rPr kumimoji="0" lang="en-US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r>
                <a:rPr kumimoji="0" lang="ru-RU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и 202</a:t>
              </a:r>
              <a:r>
                <a:rPr kumimoji="0" lang="en-US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r>
                <a:rPr kumimoji="0" lang="ru-RU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годов</a:t>
              </a:r>
            </a:p>
          </p:txBody>
        </p:sp>
        <p:sp>
          <p:nvSpPr>
            <p:cNvPr id="4" name="_s58382">
              <a:extLst>
                <a:ext uri="{FF2B5EF4-FFF2-40B4-BE49-F238E27FC236}">
                  <a16:creationId xmlns:a16="http://schemas.microsoft.com/office/drawing/2014/main" id="{1212CD43-8A85-4FFD-AE9E-7FFBFCF75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" y="8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Доходы на 202</a:t>
              </a:r>
              <a:r>
                <a:rPr kumimoji="0" lang="en-US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год – </a:t>
              </a:r>
              <a:r>
                <a:rPr lang="en-US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7101,0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5" name="_s58383">
              <a:extLst>
                <a:ext uri="{FF2B5EF4-FFF2-40B4-BE49-F238E27FC236}">
                  <a16:creationId xmlns:a16="http://schemas.microsoft.com/office/drawing/2014/main" id="{CB16F5DE-D97B-47ED-85E1-615F8A12B2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8" y="8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Доходы на 202</a:t>
              </a:r>
              <a:r>
                <a:rPr kumimoji="0" lang="en-US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год – 6</a:t>
              </a:r>
              <a:r>
                <a:rPr kumimoji="0" lang="en-US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773,6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_s58384">
              <a:extLst>
                <a:ext uri="{FF2B5EF4-FFF2-40B4-BE49-F238E27FC236}">
                  <a16:creationId xmlns:a16="http://schemas.microsoft.com/office/drawing/2014/main" id="{7399371F-9292-4D85-8645-193A09B8E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0" y="8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Доходы на 202</a:t>
              </a:r>
              <a:r>
                <a:rPr kumimoji="0" lang="en-US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год – 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r>
                <a:rPr lang="en-US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721,3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_s58385">
              <a:extLst>
                <a:ext uri="{FF2B5EF4-FFF2-40B4-BE49-F238E27FC236}">
                  <a16:creationId xmlns:a16="http://schemas.microsoft.com/office/drawing/2014/main" id="{955BB0C9-B0AF-476A-B9AB-71F728F2D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" y="132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Расходы на 202</a:t>
              </a:r>
              <a:r>
                <a:rPr kumimoji="0" lang="en-US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год – </a:t>
              </a:r>
              <a:r>
                <a:rPr kumimoji="0" lang="en-US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7222,1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8" name="_s58386">
              <a:extLst>
                <a:ext uri="{FF2B5EF4-FFF2-40B4-BE49-F238E27FC236}">
                  <a16:creationId xmlns:a16="http://schemas.microsoft.com/office/drawing/2014/main" id="{38572A37-7793-4B7E-988E-64AA0795F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" y="175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Дефицит – </a:t>
              </a:r>
              <a:r>
                <a:rPr kumimoji="0" lang="en-US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121,1</a:t>
              </a: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_s58387">
              <a:extLst>
                <a:ext uri="{FF2B5EF4-FFF2-40B4-BE49-F238E27FC236}">
                  <a16:creationId xmlns:a16="http://schemas.microsoft.com/office/drawing/2014/main" id="{1A864602-A4CD-4F86-8B8F-4B3BA4A2A8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9" y="1324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Расходы на 202</a:t>
              </a:r>
              <a:r>
                <a:rPr kumimoji="0" lang="en-US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год –  6</a:t>
              </a:r>
              <a:r>
                <a:rPr kumimoji="0" lang="en-US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823,6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_s58388">
              <a:extLst>
                <a:ext uri="{FF2B5EF4-FFF2-40B4-BE49-F238E27FC236}">
                  <a16:creationId xmlns:a16="http://schemas.microsoft.com/office/drawing/2014/main" id="{B9442734-6281-4E13-98A8-B8FA763F3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3" y="1756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Дефицит – </a:t>
              </a:r>
              <a:r>
                <a:rPr lang="en-US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,0</a:t>
              </a:r>
            </a:p>
          </p:txBody>
        </p:sp>
        <p:sp>
          <p:nvSpPr>
            <p:cNvPr id="11" name="_s58389">
              <a:extLst>
                <a:ext uri="{FF2B5EF4-FFF2-40B4-BE49-F238E27FC236}">
                  <a16:creationId xmlns:a16="http://schemas.microsoft.com/office/drawing/2014/main" id="{7C82A87E-C3A1-4D6C-8A56-F3F8836209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0" y="132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Расходы на 202</a:t>
              </a:r>
              <a:r>
                <a:rPr kumimoji="0" lang="en-US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год – 6</a:t>
              </a:r>
              <a:r>
                <a:rPr kumimoji="0" lang="en-US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771,3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_s58390">
              <a:extLst>
                <a:ext uri="{FF2B5EF4-FFF2-40B4-BE49-F238E27FC236}">
                  <a16:creationId xmlns:a16="http://schemas.microsoft.com/office/drawing/2014/main" id="{C2048E3B-F04E-4B79-8D06-B71BE6DAD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75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Дефицит – </a:t>
              </a:r>
              <a:r>
                <a:rPr lang="en-US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,0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8861673" cy="4286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Основные параметры  бюджета  СП «Село </a:t>
            </a:r>
            <a:r>
              <a:rPr lang="ru-RU" sz="2000" b="1" dirty="0" err="1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Поздняково</a:t>
            </a:r>
            <a:r>
              <a:rPr lang="ru-RU" sz="2000" b="1" dirty="0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» на 202</a:t>
            </a:r>
            <a:r>
              <a:rPr lang="en-US" sz="2000" b="1" dirty="0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5</a:t>
            </a:r>
            <a:r>
              <a:rPr lang="ru-RU" sz="2000" b="1" dirty="0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 год</a:t>
            </a:r>
            <a:endParaRPr lang="ru-RU" sz="20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68" name="TextBox 5"/>
          <p:cNvSpPr txBox="1">
            <a:spLocks noChangeArrowheads="1"/>
          </p:cNvSpPr>
          <p:nvPr/>
        </p:nvSpPr>
        <p:spPr bwMode="auto">
          <a:xfrm>
            <a:off x="428625" y="642938"/>
            <a:ext cx="39290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Доходы бюджета 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7101,0</a:t>
            </a: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69" name="TextBox 7"/>
          <p:cNvSpPr txBox="1">
            <a:spLocks noChangeArrowheads="1"/>
          </p:cNvSpPr>
          <p:nvPr/>
        </p:nvSpPr>
        <p:spPr bwMode="auto">
          <a:xfrm>
            <a:off x="4786313" y="642938"/>
            <a:ext cx="39290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7222,1</a:t>
            </a: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70" name="TextBox 8"/>
          <p:cNvSpPr txBox="1">
            <a:spLocks noChangeArrowheads="1"/>
          </p:cNvSpPr>
          <p:nvPr/>
        </p:nvSpPr>
        <p:spPr bwMode="auto">
          <a:xfrm>
            <a:off x="7358063" y="1428750"/>
            <a:ext cx="1357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288" y="1628775"/>
            <a:ext cx="3929062" cy="428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   3</a:t>
            </a:r>
            <a:r>
              <a:rPr lang="en-US" sz="1400" b="1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4,0</a:t>
            </a:r>
            <a:endParaRPr lang="ru-RU" sz="1400" b="1" dirty="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8000" y="2663031"/>
            <a:ext cx="3889375" cy="5746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 1</a:t>
            </a:r>
            <a:r>
              <a:rPr lang="en-US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3,0</a:t>
            </a:r>
            <a:endParaRPr lang="ru-RU" sz="1400" b="1" dirty="0">
              <a:solidFill>
                <a:srgbClr val="1C191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40543" y="3405982"/>
            <a:ext cx="3856831" cy="35641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Земельный налог </a:t>
            </a:r>
            <a:r>
              <a:rPr lang="en-US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2776,0</a:t>
            </a:r>
            <a:endParaRPr lang="ru-RU" sz="1400" b="1" dirty="0">
              <a:solidFill>
                <a:srgbClr val="1C191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5288" y="2133601"/>
            <a:ext cx="4002087" cy="407988"/>
          </a:xfrm>
          <a:prstGeom prst="rect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Единый сельскохозяйственный налог </a:t>
            </a:r>
            <a:r>
              <a:rPr lang="en-US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25,8</a:t>
            </a:r>
            <a:endParaRPr lang="ru-RU" sz="1400" b="1" dirty="0">
              <a:solidFill>
                <a:srgbClr val="1C191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62003" y="5345384"/>
            <a:ext cx="3929063" cy="59876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 </a:t>
            </a:r>
            <a:r>
              <a:rPr lang="en-US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4089,0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786313" y="1643063"/>
            <a:ext cx="3929062" cy="428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Общегосударственные вопросы  2</a:t>
            </a:r>
            <a:r>
              <a:rPr lang="en-US" sz="1400" b="1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623,7</a:t>
            </a:r>
            <a:endParaRPr lang="ru-RU" sz="1400" b="1" dirty="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86314" y="2154237"/>
            <a:ext cx="3930650" cy="4079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Национальная экономика  </a:t>
            </a:r>
            <a:r>
              <a:rPr lang="en-US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708</a:t>
            </a:r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,0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786313" y="2714625"/>
            <a:ext cx="3929062" cy="4286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 </a:t>
            </a:r>
            <a:r>
              <a:rPr lang="en-US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1390</a:t>
            </a:r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,0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787900" y="3284538"/>
            <a:ext cx="3929063" cy="4286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Культура </a:t>
            </a:r>
            <a:r>
              <a:rPr lang="en-US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2182</a:t>
            </a:r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,0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949437" y="3941169"/>
            <a:ext cx="3784600" cy="360363"/>
          </a:xfrm>
          <a:prstGeom prst="rect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 Национальная оборона </a:t>
            </a:r>
            <a:r>
              <a:rPr lang="en-US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109,5</a:t>
            </a:r>
            <a:endParaRPr lang="ru-RU" sz="1400" b="1" dirty="0">
              <a:solidFill>
                <a:srgbClr val="1C191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814014" y="4403725"/>
            <a:ext cx="3929063" cy="64293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  28,2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004048" y="5210175"/>
            <a:ext cx="3857625" cy="571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Иные расходы 1</a:t>
            </a:r>
            <a:r>
              <a:rPr lang="en-US" sz="1400" b="1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80,7</a:t>
            </a:r>
            <a:endParaRPr lang="ru-RU" sz="1400" b="1" dirty="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0215DE35-54F4-4736-81C8-71BC1BFE2DD1}"/>
              </a:ext>
            </a:extLst>
          </p:cNvPr>
          <p:cNvSpPr/>
          <p:nvPr/>
        </p:nvSpPr>
        <p:spPr>
          <a:xfrm>
            <a:off x="540543" y="3989896"/>
            <a:ext cx="3856831" cy="462533"/>
          </a:xfrm>
          <a:prstGeom prst="rect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 Налог, взимаемый в связи с применением упрощенной системы налогообложения 1</a:t>
            </a:r>
            <a:r>
              <a:rPr lang="en-US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13,2</a:t>
            </a:r>
            <a:endParaRPr lang="ru-RU" sz="1400" b="1" dirty="0">
              <a:solidFill>
                <a:srgbClr val="1C191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D88580B-32BD-C2EF-5817-9407C00C1564}"/>
              </a:ext>
            </a:extLst>
          </p:cNvPr>
          <p:cNvSpPr/>
          <p:nvPr/>
        </p:nvSpPr>
        <p:spPr>
          <a:xfrm>
            <a:off x="541759" y="4642485"/>
            <a:ext cx="3856831" cy="35641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Инициативные платежи  50</a:t>
            </a:r>
            <a:r>
              <a:rPr lang="en-US" sz="1400" b="1" dirty="0">
                <a:solidFill>
                  <a:srgbClr val="1C1911"/>
                </a:solidFill>
                <a:latin typeface="Times New Roman" pitchFamily="18" charset="0"/>
                <a:cs typeface="Times New Roman" pitchFamily="18" charset="0"/>
              </a:rPr>
              <a:t>,0</a:t>
            </a:r>
            <a:endParaRPr lang="ru-RU" sz="1400" b="1" dirty="0">
              <a:solidFill>
                <a:srgbClr val="1C191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8328</TotalTime>
  <Words>941</Words>
  <Application>Microsoft Office PowerPoint</Application>
  <PresentationFormat>Экран (4:3)</PresentationFormat>
  <Paragraphs>170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Georgia</vt:lpstr>
      <vt:lpstr>Times New Roman</vt:lpstr>
      <vt:lpstr>Тема Office</vt:lpstr>
      <vt:lpstr>Презентация PowerPoint</vt:lpstr>
      <vt:lpstr>Уважаемые жители сельского поселения «Село Поздняково»!</vt:lpstr>
      <vt:lpstr>Что такое бюджет? </vt:lpstr>
      <vt:lpstr>  Этапы работы с бюджетом</vt:lpstr>
      <vt:lpstr>Основные понятия</vt:lpstr>
      <vt:lpstr>Основные понятия</vt:lpstr>
      <vt:lpstr>Презентация PowerPoint</vt:lpstr>
      <vt:lpstr>Презентация PowerPoint</vt:lpstr>
      <vt:lpstr>Презентация PowerPoint</vt:lpstr>
      <vt:lpstr>Структура налоговых доходов бюджета СП «Село Поздняково»</vt:lpstr>
      <vt:lpstr>Презентация PowerPoint</vt:lpstr>
      <vt:lpstr>Презентация PowerPoint</vt:lpstr>
      <vt:lpstr>Презентация PowerPoint</vt:lpstr>
      <vt:lpstr>Межбюджетные отношения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814</cp:revision>
  <cp:lastPrinted>2013-11-22T13:20:24Z</cp:lastPrinted>
  <dcterms:created xsi:type="dcterms:W3CDTF">2013-11-19T11:15:28Z</dcterms:created>
  <dcterms:modified xsi:type="dcterms:W3CDTF">2025-05-14T07:12:19Z</dcterms:modified>
</cp:coreProperties>
</file>