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4" r:id="rId2"/>
    <p:sldId id="278" r:id="rId3"/>
    <p:sldId id="259" r:id="rId4"/>
    <p:sldId id="260" r:id="rId5"/>
    <p:sldId id="261" r:id="rId6"/>
    <p:sldId id="263" r:id="rId7"/>
    <p:sldId id="262" r:id="rId8"/>
    <p:sldId id="266" r:id="rId9"/>
    <p:sldId id="291" r:id="rId10"/>
    <p:sldId id="292" r:id="rId11"/>
    <p:sldId id="296" r:id="rId12"/>
    <p:sldId id="289" r:id="rId13"/>
    <p:sldId id="290" r:id="rId14"/>
    <p:sldId id="269" r:id="rId15"/>
    <p:sldId id="294" r:id="rId16"/>
    <p:sldId id="295" r:id="rId17"/>
    <p:sldId id="288" r:id="rId18"/>
    <p:sldId id="27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29" autoAdjust="0"/>
    <p:restoredTop sz="94743" autoAdjust="0"/>
  </p:normalViewPr>
  <p:slideViewPr>
    <p:cSldViewPr>
      <p:cViewPr>
        <p:scale>
          <a:sx n="75" d="100"/>
          <a:sy n="75" d="100"/>
        </p:scale>
        <p:origin x="-1872" y="-21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10" Type="http://schemas.microsoft.com/office/2006/relationships/legacyDiagramText" Target="legacyDiagramText10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F74EA47-F5DF-4F53-A459-B4C02452F57D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F9E547F-60BF-47F7-A073-00628365BB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9ED58-41F3-449D-8718-B1380567F11F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3DD99-E0DF-441F-8ACC-A20C761882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B110F-740F-432C-AEEA-63B7B6BB46C1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58C83-CA09-4DD9-815B-DE80E72045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96B29-71BB-4CAB-AF97-F21021A5CF8A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96FE7-2AFF-4CB7-A7C1-482360DF82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87A5E-382D-4D40-B7CC-E7C672226759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BE090-2F8C-4463-AAD8-248EF831CD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E8B47-EA32-44F3-A8D6-A0BDD35135D2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CF78B-BE47-42F3-B1D5-38BD0F2E5B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1D0DA-B2E8-4338-AEA6-B9E4381C24C5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37684-B625-4787-B3EE-D1A540FEC8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D0ED2-0BCD-413A-B716-01B550626ED7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27226-D602-460A-97B8-63854300DE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21CEF-A141-422E-8F93-246D96FC40C2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EB32E-4670-4FEC-8953-05CBB704D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3FA4B-8FC7-438A-9B1D-22917ACDACCF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F1862-326B-4136-9CDB-581B75D6C0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FDAA5-46D4-4484-BB2A-4F111A467A08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B3D7F-6111-49E6-BD04-C8D3F1DC10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697F1-FE45-48B2-8862-090D5FBFE1D6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CF40A-98D1-45A2-9B7B-F538F5FB5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E2650-C09B-43DB-8DEF-BEB3432CBCD2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243B6-C015-4BFE-9673-75361B55F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54D1A-9893-47CF-B428-AEDCB3BCB6AD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8FF2B-8A3D-4E1A-B31A-0A94815B55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AA02E-B523-4273-B4E6-B7E3661D46E9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8313C-28D1-481E-98FA-30E8626F36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FE0C1C-78A3-4BA3-84A7-5E50E93F8CD8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B7E3E7-57C2-408B-BCD4-7B39084AAD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Молодежный\Desktop\i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3" y="217488"/>
            <a:ext cx="7645400" cy="436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2286000" y="2690813"/>
            <a:ext cx="4518025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088" y="4721225"/>
            <a:ext cx="7345362" cy="1660525"/>
          </a:xfrm>
          <a:prstGeom prst="roundRect">
            <a:avLst>
              <a:gd name="adj" fmla="val 12351"/>
            </a:avLst>
          </a:prstGeom>
          <a:solidFill>
            <a:schemeClr val="accent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СЕЛЬСКОЕ ПОСЕЛЕНИЕ </a:t>
            </a:r>
          </a:p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«СЕЛО ВОЛОСОВО-ДУДИНО» </a:t>
            </a:r>
          </a:p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 2020 ГОД И ПЛАНОВЫЙ ПЕРИОД 2021 И 2022 ГОДОВ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WordArt 2"/>
          <p:cNvSpPr>
            <a:spLocks noChangeArrowheads="1" noChangeShapeType="1" noTextEdit="1"/>
          </p:cNvSpPr>
          <p:nvPr/>
        </p:nvSpPr>
        <p:spPr bwMode="auto">
          <a:xfrm>
            <a:off x="468313" y="188913"/>
            <a:ext cx="8424862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ОСНОВНЫЕ ХАРАКТЕРИСТИКИ ДОХОДОВ </a:t>
            </a:r>
          </a:p>
          <a:p>
            <a:pPr algn="ctr"/>
            <a:r>
              <a:rPr lang="ru-RU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БЮДЖЕТА СЕЛЬСКОГО ПОСЕЛЕНИЯ "СЕЛО ДУДОРОВСКИЙ"</a:t>
            </a:r>
          </a:p>
          <a:p>
            <a:pPr algn="ctr"/>
            <a:r>
              <a:rPr lang="ru-RU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НА 2020 год и плановый период</a:t>
            </a:r>
          </a:p>
          <a:p>
            <a:pPr algn="ctr"/>
            <a:r>
              <a:rPr lang="ru-RU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2021 и 2021 годов, тыс.рублей</a:t>
            </a:r>
          </a:p>
        </p:txBody>
      </p:sp>
      <p:graphicFrame>
        <p:nvGraphicFramePr>
          <p:cNvPr id="44035" name="Object 3"/>
          <p:cNvGraphicFramePr>
            <a:graphicFrameLocks noChangeAspect="1"/>
          </p:cNvGraphicFramePr>
          <p:nvPr>
            <p:ph idx="1"/>
          </p:nvPr>
        </p:nvGraphicFramePr>
        <p:xfrm>
          <a:off x="1763713" y="1700213"/>
          <a:ext cx="6551612" cy="4221162"/>
        </p:xfrm>
        <a:graphic>
          <a:graphicData uri="http://schemas.openxmlformats.org/presentationml/2006/ole">
            <p:oleObj spid="_x0000_s44035" name="Диаграмма" r:id="rId3" imgW="5791218" imgH="422906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48" name="Object 4"/>
          <p:cNvGraphicFramePr>
            <a:graphicFrameLocks noChangeAspect="1"/>
          </p:cNvGraphicFramePr>
          <p:nvPr>
            <p:ph/>
          </p:nvPr>
        </p:nvGraphicFramePr>
        <p:xfrm>
          <a:off x="468313" y="260350"/>
          <a:ext cx="8220075" cy="5853113"/>
        </p:xfrm>
        <a:graphic>
          <a:graphicData uri="http://schemas.openxmlformats.org/presentationml/2006/ole">
            <p:oleObj spid="_x0000_s57348" name="Диаграмма" r:id="rId3" imgW="8229546" imgH="5859864" progId="MSGraph.Chart.8">
              <p:embed followColorScheme="full"/>
            </p:oleObj>
          </a:graphicData>
        </a:graphic>
      </p:graphicFrame>
      <p:sp>
        <p:nvSpPr>
          <p:cNvPr id="57349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sz="2400" smtClean="0"/>
              <a:t>СТРУКТУРА НАЛОГОВЫХ ДОХОДОВ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Динамика поступления земельного налога в бюджет  сельского поселения</a:t>
            </a:r>
          </a:p>
        </p:txBody>
      </p:sp>
      <p:graphicFrame>
        <p:nvGraphicFramePr>
          <p:cNvPr id="33797" name="Диаграмма 3"/>
          <p:cNvGraphicFramePr>
            <a:graphicFrameLocks/>
          </p:cNvGraphicFramePr>
          <p:nvPr/>
        </p:nvGraphicFramePr>
        <p:xfrm>
          <a:off x="254000" y="1778000"/>
          <a:ext cx="8442325" cy="3302000"/>
        </p:xfrm>
        <a:graphic>
          <a:graphicData uri="http://schemas.openxmlformats.org/presentationml/2006/ole">
            <p:oleObj spid="_x0000_s33797" name="Диаграмма" r:id="rId3" imgW="5707369" imgH="2232576" progId="Excel.Chart.8">
              <p:embed/>
            </p:oleObj>
          </a:graphicData>
        </a:graphic>
      </p:graphicFrame>
      <p:sp>
        <p:nvSpPr>
          <p:cNvPr id="33801" name="TextBox 4"/>
          <p:cNvSpPr txBox="1">
            <a:spLocks noChangeArrowheads="1"/>
          </p:cNvSpPr>
          <p:nvPr/>
        </p:nvSpPr>
        <p:spPr bwMode="auto">
          <a:xfrm>
            <a:off x="642938" y="1357313"/>
            <a:ext cx="1357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5714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Безвозмездные поступления </a:t>
            </a:r>
          </a:p>
        </p:txBody>
      </p:sp>
      <p:sp>
        <p:nvSpPr>
          <p:cNvPr id="59396" name="TextBox 4"/>
          <p:cNvSpPr txBox="1">
            <a:spLocks noChangeArrowheads="1"/>
          </p:cNvSpPr>
          <p:nvPr/>
        </p:nvSpPr>
        <p:spPr bwMode="auto">
          <a:xfrm>
            <a:off x="7429500" y="785813"/>
            <a:ext cx="1357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</a:p>
        </p:txBody>
      </p:sp>
      <p:graphicFrame>
        <p:nvGraphicFramePr>
          <p:cNvPr id="59438" name="Group 46"/>
          <p:cNvGraphicFramePr>
            <a:graphicFrameLocks noGrp="1"/>
          </p:cNvGraphicFramePr>
          <p:nvPr/>
        </p:nvGraphicFramePr>
        <p:xfrm>
          <a:off x="285750" y="1052513"/>
          <a:ext cx="8358188" cy="5761037"/>
        </p:xfrm>
        <a:graphic>
          <a:graphicData uri="http://schemas.openxmlformats.org/drawingml/2006/table">
            <a:tbl>
              <a:tblPr/>
              <a:tblGrid>
                <a:gridCol w="2428875"/>
                <a:gridCol w="2214563"/>
                <a:gridCol w="1785937"/>
                <a:gridCol w="1928813"/>
              </a:tblGrid>
              <a:tr h="790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2020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2022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</a:tr>
              <a:tr h="1255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Безвозмездные поступление, ВСЕГО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3422,6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3223,1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3224,5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Дотация на выравнивание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2679,8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2679,8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2679,8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Субсидии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Субвенции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</a:tr>
              <a:tr h="1254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Иные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280,0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313" y="428625"/>
            <a:ext cx="8286750" cy="10668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Программные расходы бюджета сельского поселения на 2020 год</a:t>
            </a:r>
          </a:p>
        </p:txBody>
      </p:sp>
      <p:graphicFrame>
        <p:nvGraphicFramePr>
          <p:cNvPr id="28674" name="Диаграмма 4"/>
          <p:cNvGraphicFramePr>
            <a:graphicFrameLocks/>
          </p:cNvGraphicFramePr>
          <p:nvPr/>
        </p:nvGraphicFramePr>
        <p:xfrm>
          <a:off x="541338" y="2554288"/>
          <a:ext cx="5910262" cy="3603625"/>
        </p:xfrm>
        <a:graphic>
          <a:graphicData uri="http://schemas.openxmlformats.org/presentationml/2006/ole">
            <p:oleObj spid="_x0000_s28674" name="Диаграмма" r:id="rId3" imgW="5899163" imgH="3733740" progId="Excel.Chart.8">
              <p:embed/>
            </p:oleObj>
          </a:graphicData>
        </a:graphic>
      </p:graphicFrame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755650" y="1989138"/>
            <a:ext cx="3714750" cy="428625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 муниципальных программ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57813" y="2133600"/>
            <a:ext cx="3643312" cy="7953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Доля расходов в рамках муниципальных программ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5148263" y="2997200"/>
            <a:ext cx="2143125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679" name="Заголовок 1"/>
          <p:cNvSpPr txBox="1">
            <a:spLocks/>
          </p:cNvSpPr>
          <p:nvPr/>
        </p:nvSpPr>
        <p:spPr bwMode="auto">
          <a:xfrm>
            <a:off x="4787900" y="3429000"/>
            <a:ext cx="13684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>
                <a:solidFill>
                  <a:schemeClr val="bg1"/>
                </a:solidFill>
                <a:latin typeface="Calibri" pitchFamily="34" charset="0"/>
              </a:rPr>
              <a:t>     98,4%</a:t>
            </a:r>
          </a:p>
        </p:txBody>
      </p:sp>
      <p:sp>
        <p:nvSpPr>
          <p:cNvPr id="28680" name="Заголовок 1"/>
          <p:cNvSpPr txBox="1">
            <a:spLocks/>
          </p:cNvSpPr>
          <p:nvPr/>
        </p:nvSpPr>
        <p:spPr bwMode="auto">
          <a:xfrm>
            <a:off x="2195513" y="4581525"/>
            <a:ext cx="252095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>
                <a:solidFill>
                  <a:schemeClr val="bg1"/>
                </a:solidFill>
                <a:latin typeface="Calibri" pitchFamily="34" charset="0"/>
              </a:rPr>
              <a:t>Программные расходы</a:t>
            </a:r>
          </a:p>
        </p:txBody>
      </p:sp>
      <p:sp>
        <p:nvSpPr>
          <p:cNvPr id="28681" name="Text Box 10"/>
          <p:cNvSpPr txBox="1">
            <a:spLocks noChangeArrowheads="1"/>
          </p:cNvSpPr>
          <p:nvPr/>
        </p:nvSpPr>
        <p:spPr bwMode="auto">
          <a:xfrm>
            <a:off x="900113" y="2708275"/>
            <a:ext cx="2232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bg1"/>
                </a:solidFill>
              </a:rPr>
              <a:t>Непрограммные</a:t>
            </a:r>
            <a:r>
              <a:rPr lang="ru-RU"/>
              <a:t> </a:t>
            </a:r>
            <a:r>
              <a:rPr lang="ru-RU">
                <a:solidFill>
                  <a:schemeClr val="bg1"/>
                </a:solidFill>
              </a:rPr>
              <a:t>расходы – 1,6%</a:t>
            </a:r>
          </a:p>
        </p:txBody>
      </p:sp>
      <p:sp>
        <p:nvSpPr>
          <p:cNvPr id="28682" name="Line 11"/>
          <p:cNvSpPr>
            <a:spLocks noChangeShapeType="1"/>
          </p:cNvSpPr>
          <p:nvPr/>
        </p:nvSpPr>
        <p:spPr bwMode="auto">
          <a:xfrm>
            <a:off x="2195513" y="3213100"/>
            <a:ext cx="936625" cy="714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Цилиндр 2"/>
          <p:cNvSpPr/>
          <p:nvPr/>
        </p:nvSpPr>
        <p:spPr>
          <a:xfrm>
            <a:off x="395536" y="1412776"/>
            <a:ext cx="504056" cy="47525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БЮДЖЕТ</a:t>
            </a:r>
          </a:p>
        </p:txBody>
      </p:sp>
      <p:sp>
        <p:nvSpPr>
          <p:cNvPr id="62466" name="Скругленный прямоугольник 5"/>
          <p:cNvSpPr>
            <a:spLocks noChangeArrowheads="1"/>
          </p:cNvSpPr>
          <p:nvPr/>
        </p:nvSpPr>
        <p:spPr bwMode="auto">
          <a:xfrm>
            <a:off x="2484438" y="1628775"/>
            <a:ext cx="2016125" cy="1223963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25400" algn="ctr">
            <a:solidFill>
              <a:srgbClr val="B0761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solidFill>
                  <a:schemeClr val="bg2"/>
                </a:solidFill>
                <a:latin typeface="Franklin Gothic Book" pitchFamily="34" charset="0"/>
              </a:rPr>
              <a:t>Муниципальные программы</a:t>
            </a:r>
          </a:p>
        </p:txBody>
      </p:sp>
      <p:sp>
        <p:nvSpPr>
          <p:cNvPr id="62467" name="Скругленный прямоугольник 11"/>
          <p:cNvSpPr>
            <a:spLocks noChangeArrowheads="1"/>
          </p:cNvSpPr>
          <p:nvPr/>
        </p:nvSpPr>
        <p:spPr bwMode="auto">
          <a:xfrm>
            <a:off x="2700338" y="4941888"/>
            <a:ext cx="2168525" cy="9350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5400" algn="ctr">
            <a:solidFill>
              <a:srgbClr val="B0761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solidFill>
                  <a:schemeClr val="bg2"/>
                </a:solidFill>
                <a:latin typeface="Franklin Gothic Book" pitchFamily="34" charset="0"/>
              </a:rPr>
              <a:t>Непрограммные расходы</a:t>
            </a:r>
          </a:p>
        </p:txBody>
      </p:sp>
      <p:sp>
        <p:nvSpPr>
          <p:cNvPr id="9" name="Цилиндр 8"/>
          <p:cNvSpPr/>
          <p:nvPr/>
        </p:nvSpPr>
        <p:spPr>
          <a:xfrm>
            <a:off x="1403648" y="1422400"/>
            <a:ext cx="936104" cy="47525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Программные и непрограммные расходы</a:t>
            </a:r>
          </a:p>
        </p:txBody>
      </p:sp>
      <p:cxnSp>
        <p:nvCxnSpPr>
          <p:cNvPr id="11" name="Прямая соединительная линия 10"/>
          <p:cNvCxnSpPr>
            <a:stCxn id="3" idx="4"/>
            <a:endCxn id="9" idx="2"/>
          </p:cNvCxnSpPr>
          <p:nvPr/>
        </p:nvCxnSpPr>
        <p:spPr>
          <a:xfrm>
            <a:off x="900113" y="3789363"/>
            <a:ext cx="503237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268538" y="2924175"/>
            <a:ext cx="769937" cy="1019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411413" y="3573463"/>
            <a:ext cx="647700" cy="85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72" name="Прямоугольник с одним вырезанным углом 27"/>
          <p:cNvSpPr>
            <a:spLocks noChangeArrowheads="1"/>
          </p:cNvSpPr>
          <p:nvPr/>
        </p:nvSpPr>
        <p:spPr bwMode="auto">
          <a:xfrm>
            <a:off x="4643438" y="981075"/>
            <a:ext cx="4500562" cy="935038"/>
          </a:xfrm>
          <a:custGeom>
            <a:avLst/>
            <a:gdLst>
              <a:gd name="T0" fmla="*/ 12943316 w 3455987"/>
              <a:gd name="T1" fmla="*/ 7268640 h 576262"/>
              <a:gd name="T2" fmla="*/ 6471663 w 3455987"/>
              <a:gd name="T3" fmla="*/ 14537280 h 576262"/>
              <a:gd name="T4" fmla="*/ 0 w 3455987"/>
              <a:gd name="T5" fmla="*/ 7268640 h 576262"/>
              <a:gd name="T6" fmla="*/ 6471663 w 3455987"/>
              <a:gd name="T7" fmla="*/ 0 h 576262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455987"/>
              <a:gd name="T13" fmla="*/ 48023 h 576262"/>
              <a:gd name="T14" fmla="*/ 3407963 w 3455987"/>
              <a:gd name="T15" fmla="*/ 576262 h 57626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55987" h="576262">
                <a:moveTo>
                  <a:pt x="0" y="0"/>
                </a:moveTo>
                <a:lnTo>
                  <a:pt x="3359941" y="0"/>
                </a:lnTo>
                <a:lnTo>
                  <a:pt x="3455987" y="96046"/>
                </a:lnTo>
                <a:lnTo>
                  <a:pt x="3455987" y="576262"/>
                </a:lnTo>
                <a:lnTo>
                  <a:pt x="0" y="576262"/>
                </a:lnTo>
                <a:close/>
              </a:path>
            </a:pathLst>
          </a:custGeom>
          <a:solidFill>
            <a:srgbClr val="CCFFCC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chemeClr val="bg1"/>
                </a:solidFill>
              </a:rPr>
              <a:t>МП «Развитие транспортной инфраструктуры на территории  СП «В-Дудино»</a:t>
            </a:r>
          </a:p>
          <a:p>
            <a:pPr algn="ctr"/>
            <a:endParaRPr lang="ru-RU" sz="11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73" name="Прямоугольник с одним вырезанным углом 30"/>
          <p:cNvSpPr>
            <a:spLocks noChangeArrowheads="1"/>
          </p:cNvSpPr>
          <p:nvPr/>
        </p:nvSpPr>
        <p:spPr bwMode="auto">
          <a:xfrm>
            <a:off x="5292725" y="2205038"/>
            <a:ext cx="3527425" cy="720725"/>
          </a:xfrm>
          <a:custGeom>
            <a:avLst/>
            <a:gdLst>
              <a:gd name="T0" fmla="*/ 3527425 w 3527425"/>
              <a:gd name="T1" fmla="*/ 64582 h 936625"/>
              <a:gd name="T2" fmla="*/ 1763718 w 3527425"/>
              <a:gd name="T3" fmla="*/ 129163 h 936625"/>
              <a:gd name="T4" fmla="*/ 0 w 3527425"/>
              <a:gd name="T5" fmla="*/ 64582 h 936625"/>
              <a:gd name="T6" fmla="*/ 1763718 w 3527425"/>
              <a:gd name="T7" fmla="*/ 0 h 93662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527425"/>
              <a:gd name="T13" fmla="*/ 78054 h 936625"/>
              <a:gd name="T14" fmla="*/ 3449371 w 3527425"/>
              <a:gd name="T15" fmla="*/ 936625 h 9366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27425" h="936625">
                <a:moveTo>
                  <a:pt x="0" y="0"/>
                </a:moveTo>
                <a:lnTo>
                  <a:pt x="3371318" y="0"/>
                </a:lnTo>
                <a:lnTo>
                  <a:pt x="3527425" y="156107"/>
                </a:lnTo>
                <a:lnTo>
                  <a:pt x="3527425" y="936625"/>
                </a:lnTo>
                <a:lnTo>
                  <a:pt x="0" y="936625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200" b="1">
                <a:solidFill>
                  <a:srgbClr val="002060"/>
                </a:solidFill>
              </a:rPr>
              <a:t>МП «Комплексное развитие территории МО СП «Село Волосово - Дудино» </a:t>
            </a:r>
          </a:p>
        </p:txBody>
      </p:sp>
      <p:sp>
        <p:nvSpPr>
          <p:cNvPr id="62474" name="Прямоугольник с одним вырезанным углом 31"/>
          <p:cNvSpPr>
            <a:spLocks noChangeArrowheads="1"/>
          </p:cNvSpPr>
          <p:nvPr/>
        </p:nvSpPr>
        <p:spPr bwMode="auto">
          <a:xfrm>
            <a:off x="5364163" y="3141663"/>
            <a:ext cx="3576637" cy="647700"/>
          </a:xfrm>
          <a:custGeom>
            <a:avLst/>
            <a:gdLst>
              <a:gd name="T0" fmla="*/ 3576629 w 3576638"/>
              <a:gd name="T1" fmla="*/ 1639490 h 431800"/>
              <a:gd name="T2" fmla="*/ 1788319 w 3576638"/>
              <a:gd name="T3" fmla="*/ 3278983 h 431800"/>
              <a:gd name="T4" fmla="*/ 0 w 3576638"/>
              <a:gd name="T5" fmla="*/ 1639490 h 431800"/>
              <a:gd name="T6" fmla="*/ 1788319 w 3576638"/>
              <a:gd name="T7" fmla="*/ 0 h 431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576638"/>
              <a:gd name="T13" fmla="*/ 35984 h 431800"/>
              <a:gd name="T14" fmla="*/ 3540652 w 3576638"/>
              <a:gd name="T15" fmla="*/ 431800 h 431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76638" h="431800">
                <a:moveTo>
                  <a:pt x="0" y="0"/>
                </a:moveTo>
                <a:lnTo>
                  <a:pt x="3504670" y="0"/>
                </a:lnTo>
                <a:lnTo>
                  <a:pt x="3576638" y="71968"/>
                </a:lnTo>
                <a:lnTo>
                  <a:pt x="3576638" y="431800"/>
                </a:lnTo>
                <a:lnTo>
                  <a:pt x="0" y="431800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02060"/>
                </a:solidFill>
              </a:rPr>
              <a:t>МП «Организация решения вопросов местного значения и совершенствование развития СП «Село Волосово - Дудино»</a:t>
            </a:r>
          </a:p>
        </p:txBody>
      </p:sp>
      <p:sp>
        <p:nvSpPr>
          <p:cNvPr id="62475" name="Прямоугольник с одним вырезанным углом 33"/>
          <p:cNvSpPr>
            <a:spLocks noChangeArrowheads="1"/>
          </p:cNvSpPr>
          <p:nvPr/>
        </p:nvSpPr>
        <p:spPr bwMode="auto">
          <a:xfrm>
            <a:off x="5292725" y="3860800"/>
            <a:ext cx="3613150" cy="576263"/>
          </a:xfrm>
          <a:custGeom>
            <a:avLst/>
            <a:gdLst>
              <a:gd name="T0" fmla="*/ 3613150 w 3613150"/>
              <a:gd name="T1" fmla="*/ 411781 h 527050"/>
              <a:gd name="T2" fmla="*/ 1806575 w 3613150"/>
              <a:gd name="T3" fmla="*/ 823561 h 527050"/>
              <a:gd name="T4" fmla="*/ 0 w 3613150"/>
              <a:gd name="T5" fmla="*/ 411781 h 527050"/>
              <a:gd name="T6" fmla="*/ 1806575 w 3613150"/>
              <a:gd name="T7" fmla="*/ 0 h 52705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13150"/>
              <a:gd name="T13" fmla="*/ 43922 h 527050"/>
              <a:gd name="T14" fmla="*/ 3569226 w 3613150"/>
              <a:gd name="T15" fmla="*/ 527050 h 5270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13150" h="527050">
                <a:moveTo>
                  <a:pt x="0" y="0"/>
                </a:moveTo>
                <a:lnTo>
                  <a:pt x="3525307" y="0"/>
                </a:lnTo>
                <a:lnTo>
                  <a:pt x="3613150" y="87843"/>
                </a:lnTo>
                <a:lnTo>
                  <a:pt x="3613150" y="527050"/>
                </a:lnTo>
                <a:lnTo>
                  <a:pt x="0" y="527050"/>
                </a:lnTo>
                <a:close/>
              </a:path>
            </a:pathLst>
          </a:custGeom>
          <a:solidFill>
            <a:srgbClr val="CCFFCC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83763"/>
                </a:solidFill>
              </a:rPr>
              <a:t>МП «Комплексное развитие систем коммунальной инфраструктуры на территории МО СП «Село Волосово - Дудино»</a:t>
            </a:r>
          </a:p>
        </p:txBody>
      </p:sp>
      <p:sp>
        <p:nvSpPr>
          <p:cNvPr id="62476" name="Прямоугольник с одним вырезанным углом 34"/>
          <p:cNvSpPr>
            <a:spLocks noChangeArrowheads="1"/>
          </p:cNvSpPr>
          <p:nvPr/>
        </p:nvSpPr>
        <p:spPr bwMode="auto">
          <a:xfrm>
            <a:off x="5292725" y="4581525"/>
            <a:ext cx="3616325" cy="431800"/>
          </a:xfrm>
          <a:custGeom>
            <a:avLst/>
            <a:gdLst>
              <a:gd name="T0" fmla="*/ 3616325 w 3616325"/>
              <a:gd name="T1" fmla="*/ 542892 h 342900"/>
              <a:gd name="T2" fmla="*/ 1808168 w 3616325"/>
              <a:gd name="T3" fmla="*/ 1085784 h 342900"/>
              <a:gd name="T4" fmla="*/ 0 w 3616325"/>
              <a:gd name="T5" fmla="*/ 542892 h 342900"/>
              <a:gd name="T6" fmla="*/ 1808168 w 3616325"/>
              <a:gd name="T7" fmla="*/ 0 h 3429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16325"/>
              <a:gd name="T13" fmla="*/ 28576 h 342900"/>
              <a:gd name="T14" fmla="*/ 3587749 w 3616325"/>
              <a:gd name="T15" fmla="*/ 342900 h 3429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16325" h="342900">
                <a:moveTo>
                  <a:pt x="0" y="0"/>
                </a:moveTo>
                <a:lnTo>
                  <a:pt x="3559174" y="0"/>
                </a:lnTo>
                <a:lnTo>
                  <a:pt x="3616325" y="57151"/>
                </a:lnTo>
                <a:lnTo>
                  <a:pt x="3616325" y="342900"/>
                </a:lnTo>
                <a:lnTo>
                  <a:pt x="0" y="342900"/>
                </a:lnTo>
                <a:close/>
              </a:path>
            </a:pathLst>
          </a:custGeom>
          <a:solidFill>
            <a:srgbClr val="CCFFCC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83763"/>
                </a:solidFill>
              </a:rPr>
              <a:t>МП «Управление муниципальным имуществом МО СП «Село Волосово - Дудино»</a:t>
            </a:r>
          </a:p>
        </p:txBody>
      </p:sp>
      <p:sp>
        <p:nvSpPr>
          <p:cNvPr id="62477" name="Прямоугольник с одним вырезанным углом 35"/>
          <p:cNvSpPr>
            <a:spLocks noChangeArrowheads="1"/>
          </p:cNvSpPr>
          <p:nvPr/>
        </p:nvSpPr>
        <p:spPr bwMode="auto">
          <a:xfrm>
            <a:off x="5364163" y="5157788"/>
            <a:ext cx="3605212" cy="576262"/>
          </a:xfrm>
          <a:custGeom>
            <a:avLst/>
            <a:gdLst>
              <a:gd name="T0" fmla="*/ 3605212 w 3605213"/>
              <a:gd name="T1" fmla="*/ 747744 h 454025"/>
              <a:gd name="T2" fmla="*/ 1802607 w 3605213"/>
              <a:gd name="T3" fmla="*/ 1495482 h 454025"/>
              <a:gd name="T4" fmla="*/ 0 w 3605213"/>
              <a:gd name="T5" fmla="*/ 747744 h 454025"/>
              <a:gd name="T6" fmla="*/ 1802607 w 3605213"/>
              <a:gd name="T7" fmla="*/ 0 h 45402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05213"/>
              <a:gd name="T13" fmla="*/ 37836 h 454025"/>
              <a:gd name="T14" fmla="*/ 3567375 w 3605213"/>
              <a:gd name="T15" fmla="*/ 454025 h 4540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05213" h="454025">
                <a:moveTo>
                  <a:pt x="0" y="0"/>
                </a:moveTo>
                <a:lnTo>
                  <a:pt x="3529541" y="0"/>
                </a:lnTo>
                <a:lnTo>
                  <a:pt x="3605213" y="75672"/>
                </a:lnTo>
                <a:lnTo>
                  <a:pt x="3605213" y="454025"/>
                </a:lnTo>
                <a:lnTo>
                  <a:pt x="0" y="454025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02060"/>
                </a:solidFill>
              </a:rPr>
              <a:t>МП «Охрана земель на  территории СП «Село Волосово - Дудино»</a:t>
            </a:r>
          </a:p>
        </p:txBody>
      </p:sp>
      <p:sp>
        <p:nvSpPr>
          <p:cNvPr id="62478" name="Прямоугольник с одним вырезанным углом 36"/>
          <p:cNvSpPr>
            <a:spLocks noChangeArrowheads="1"/>
          </p:cNvSpPr>
          <p:nvPr/>
        </p:nvSpPr>
        <p:spPr bwMode="auto">
          <a:xfrm>
            <a:off x="5292725" y="5876925"/>
            <a:ext cx="3616325" cy="576263"/>
          </a:xfrm>
          <a:custGeom>
            <a:avLst/>
            <a:gdLst>
              <a:gd name="T0" fmla="*/ 3616325 w 3616325"/>
              <a:gd name="T1" fmla="*/ 678815 h 465137"/>
              <a:gd name="T2" fmla="*/ 1808168 w 3616325"/>
              <a:gd name="T3" fmla="*/ 1357625 h 465137"/>
              <a:gd name="T4" fmla="*/ 0 w 3616325"/>
              <a:gd name="T5" fmla="*/ 678815 h 465137"/>
              <a:gd name="T6" fmla="*/ 1808168 w 3616325"/>
              <a:gd name="T7" fmla="*/ 0 h 46513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16325"/>
              <a:gd name="T13" fmla="*/ 38762 h 465137"/>
              <a:gd name="T14" fmla="*/ 3577561 w 3616325"/>
              <a:gd name="T15" fmla="*/ 465137 h 465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16325" h="465137">
                <a:moveTo>
                  <a:pt x="0" y="0"/>
                </a:moveTo>
                <a:lnTo>
                  <a:pt x="3538801" y="0"/>
                </a:lnTo>
                <a:lnTo>
                  <a:pt x="3616325" y="77524"/>
                </a:lnTo>
                <a:lnTo>
                  <a:pt x="3616325" y="465137"/>
                </a:lnTo>
                <a:lnTo>
                  <a:pt x="0" y="465137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02060"/>
                </a:solidFill>
              </a:rPr>
              <a:t>МП «Развитие субъектов малого и среднего предпринимательства СП «Село Волосово -Дудино»</a:t>
            </a:r>
          </a:p>
        </p:txBody>
      </p:sp>
      <p:cxnSp>
        <p:nvCxnSpPr>
          <p:cNvPr id="62479" name="Прямая соединительная линия 54"/>
          <p:cNvCxnSpPr>
            <a:cxnSpLocks noChangeShapeType="1"/>
          </p:cNvCxnSpPr>
          <p:nvPr/>
        </p:nvCxnSpPr>
        <p:spPr bwMode="auto">
          <a:xfrm flipV="1">
            <a:off x="3995738" y="1125538"/>
            <a:ext cx="1108075" cy="595312"/>
          </a:xfrm>
          <a:prstGeom prst="line">
            <a:avLst/>
          </a:prstGeom>
          <a:noFill/>
          <a:ln w="10033" algn="ctr">
            <a:solidFill>
              <a:srgbClr val="CCFFCC"/>
            </a:solidFill>
            <a:round/>
            <a:headEnd/>
            <a:tailEnd/>
          </a:ln>
        </p:spPr>
      </p:cxnSp>
      <p:sp>
        <p:nvSpPr>
          <p:cNvPr id="62480" name="Rectangle 17"/>
          <p:cNvSpPr>
            <a:spLocks noGrp="1"/>
          </p:cNvSpPr>
          <p:nvPr>
            <p:ph type="title"/>
          </p:nvPr>
        </p:nvSpPr>
        <p:spPr>
          <a:xfrm>
            <a:off x="755650" y="260350"/>
            <a:ext cx="7561263" cy="647700"/>
          </a:xfrm>
        </p:spPr>
        <p:txBody>
          <a:bodyPr/>
          <a:lstStyle/>
          <a:p>
            <a:r>
              <a:rPr lang="ru-RU" sz="2000" b="1" smtClean="0">
                <a:solidFill>
                  <a:schemeClr val="bg2"/>
                </a:solidFill>
              </a:rPr>
              <a:t>Расходы бюджета СП «Село Волосово - Дудино» в рамках программных  и непрограммных  расходов</a:t>
            </a:r>
          </a:p>
        </p:txBody>
      </p:sp>
      <p:cxnSp>
        <p:nvCxnSpPr>
          <p:cNvPr id="4" name="Прямая соединительная линия 17"/>
          <p:cNvCxnSpPr/>
          <p:nvPr/>
        </p:nvCxnSpPr>
        <p:spPr>
          <a:xfrm>
            <a:off x="3419475" y="4868863"/>
            <a:ext cx="647700" cy="85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0"/>
          <p:cNvCxnSpPr>
            <a:stCxn id="3" idx="4"/>
            <a:endCxn id="9" idx="2"/>
          </p:cNvCxnSpPr>
          <p:nvPr/>
        </p:nvCxnSpPr>
        <p:spPr>
          <a:xfrm>
            <a:off x="4716463" y="2565400"/>
            <a:ext cx="503237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17"/>
          <p:cNvCxnSpPr/>
          <p:nvPr/>
        </p:nvCxnSpPr>
        <p:spPr>
          <a:xfrm>
            <a:off x="4572000" y="2924175"/>
            <a:ext cx="647700" cy="855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/>
          </p:cNvSpPr>
          <p:nvPr>
            <p:ph type="body" sz="half" idx="1"/>
          </p:nvPr>
        </p:nvSpPr>
        <p:spPr>
          <a:xfrm>
            <a:off x="1187450" y="476250"/>
            <a:ext cx="6400800" cy="792163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ru-RU" sz="1800" b="1" smtClean="0">
                <a:solidFill>
                  <a:schemeClr val="bg2"/>
                </a:solidFill>
              </a:rPr>
              <a:t>РАСХОДЫ СП «СЕЛО ПОЗДНЯКОВО» ПО РАЗДЕЛАМ, ПОДРАЗДЕЛАМ , тыс.рублей</a:t>
            </a:r>
          </a:p>
        </p:txBody>
      </p:sp>
      <p:graphicFrame>
        <p:nvGraphicFramePr>
          <p:cNvPr id="63548" name="Group 60"/>
          <p:cNvGraphicFramePr>
            <a:graphicFrameLocks noGrp="1"/>
          </p:cNvGraphicFramePr>
          <p:nvPr>
            <p:ph sz="half" idx="2"/>
          </p:nvPr>
        </p:nvGraphicFramePr>
        <p:xfrm>
          <a:off x="684213" y="1196975"/>
          <a:ext cx="7991475" cy="4818063"/>
        </p:xfrm>
        <a:graphic>
          <a:graphicData uri="http://schemas.openxmlformats.org/drawingml/2006/table">
            <a:tbl>
              <a:tblPr/>
              <a:tblGrid>
                <a:gridCol w="3617912"/>
                <a:gridCol w="1658938"/>
                <a:gridCol w="1357312"/>
                <a:gridCol w="1357313"/>
              </a:tblGrid>
              <a:tr h="441325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2020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2022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Общегосударственные вопросы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2110,3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Национальная оборона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2963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Национальная экономика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756,6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557,0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557,0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Жилищно-коммунальное хозяйство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865,0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852,1</a:t>
                      </a:r>
                    </a:p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Образование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Культура, кинематография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Физическая культура и спорт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186" y="0"/>
            <a:ext cx="8230073" cy="417513"/>
          </a:xfrm>
        </p:spPr>
        <p:txBody>
          <a:bodyPr rtlCol="0" anchor="t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defRPr/>
            </a:pPr>
            <a:r>
              <a:rPr lang="ru-RU" altLang="ru-RU" sz="3200" b="1" i="1" u="sng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Межбюджетные</a:t>
            </a:r>
            <a:r>
              <a:rPr lang="ru-RU" altLang="ru-RU" sz="4000" b="1" i="1" u="sng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altLang="ru-RU" sz="3200" b="1" i="1" u="sng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отношения</a:t>
            </a:r>
          </a:p>
        </p:txBody>
      </p:sp>
      <p:grpSp>
        <p:nvGrpSpPr>
          <p:cNvPr id="64514" name="AutoShape 7"/>
          <p:cNvGrpSpPr>
            <a:grpSpLocks/>
          </p:cNvGrpSpPr>
          <p:nvPr/>
        </p:nvGrpSpPr>
        <p:grpSpPr bwMode="auto">
          <a:xfrm flipV="1">
            <a:off x="539750" y="1989138"/>
            <a:ext cx="3600450" cy="3168650"/>
            <a:chOff x="288" y="2124"/>
            <a:chExt cx="2423" cy="860"/>
          </a:xfrm>
        </p:grpSpPr>
        <p:pic>
          <p:nvPicPr>
            <p:cNvPr id="64523" name="AutoShape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" y="2124"/>
              <a:ext cx="2423" cy="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524" name="Text Box 5"/>
            <p:cNvSpPr txBox="1">
              <a:spLocks noChangeArrowheads="1"/>
            </p:cNvSpPr>
            <p:nvPr/>
          </p:nvSpPr>
          <p:spPr bwMode="auto">
            <a:xfrm>
              <a:off x="342" y="2179"/>
              <a:ext cx="2317" cy="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ru-RU" altLang="ru-RU" sz="1300">
                <a:latin typeface="Times New Roman" pitchFamily="18" charset="0"/>
              </a:endParaRPr>
            </a:p>
          </p:txBody>
        </p:sp>
      </p:grpSp>
      <p:sp>
        <p:nvSpPr>
          <p:cNvPr id="64515" name="AutoShape 26"/>
          <p:cNvSpPr>
            <a:spLocks noChangeArrowheads="1"/>
          </p:cNvSpPr>
          <p:nvPr/>
        </p:nvSpPr>
        <p:spPr bwMode="auto">
          <a:xfrm>
            <a:off x="5148263" y="2924175"/>
            <a:ext cx="3324225" cy="18002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64516" name="Text Box 27"/>
          <p:cNvSpPr txBox="1">
            <a:spLocks noChangeArrowheads="1"/>
          </p:cNvSpPr>
          <p:nvPr/>
        </p:nvSpPr>
        <p:spPr bwMode="auto">
          <a:xfrm>
            <a:off x="5224463" y="3459163"/>
            <a:ext cx="31956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600" b="1">
                <a:solidFill>
                  <a:schemeClr val="bg1"/>
                </a:solidFill>
                <a:latin typeface="Times New Roman" pitchFamily="18" charset="0"/>
              </a:rPr>
              <a:t>БЮДЖЕТ СЕЛЬСКОГО ПОСЕЛЕНИЯ                              «СЕЛО ВОЛОСОВО-ДУДИНО»</a:t>
            </a:r>
          </a:p>
        </p:txBody>
      </p:sp>
      <p:sp>
        <p:nvSpPr>
          <p:cNvPr id="64517" name="Text Box 36"/>
          <p:cNvSpPr txBox="1">
            <a:spLocks noChangeArrowheads="1"/>
          </p:cNvSpPr>
          <p:nvPr/>
        </p:nvSpPr>
        <p:spPr bwMode="auto">
          <a:xfrm>
            <a:off x="755650" y="2133600"/>
            <a:ext cx="3208338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300" b="1">
                <a:solidFill>
                  <a:schemeClr val="bg1"/>
                </a:solidFill>
                <a:latin typeface="Times New Roman" pitchFamily="18" charset="0"/>
              </a:rPr>
              <a:t>Из бюджета муниципального района:</a:t>
            </a:r>
          </a:p>
          <a:p>
            <a:pPr algn="just"/>
            <a:r>
              <a:rPr lang="ru-RU" altLang="ru-RU" sz="1200">
                <a:solidFill>
                  <a:schemeClr val="bg1"/>
                </a:solidFill>
                <a:latin typeface="Times New Roman" pitchFamily="18" charset="0"/>
              </a:rPr>
              <a:t>-дотации на выравнивание  бюджетной  обеспеченности  </a:t>
            </a:r>
          </a:p>
          <a:p>
            <a:pPr algn="just"/>
            <a:r>
              <a:rPr lang="ru-RU" altLang="ru-RU" sz="1200">
                <a:solidFill>
                  <a:schemeClr val="bg1"/>
                </a:solidFill>
                <a:latin typeface="Times New Roman" pitchFamily="18" charset="0"/>
              </a:rPr>
              <a:t>Субвенции на осуществление полномочий по первичному воинскому учету на территориях, где отсутствуют военные комиссариаты</a:t>
            </a:r>
          </a:p>
          <a:p>
            <a:pPr algn="just"/>
            <a:r>
              <a:rPr lang="ru-RU" altLang="ru-RU" sz="1200">
                <a:solidFill>
                  <a:schemeClr val="bg1"/>
                </a:solidFill>
                <a:latin typeface="Times New Roman" pitchFamily="18" charset="0"/>
              </a:rPr>
              <a:t>Иные межбюджетные трансферты</a:t>
            </a:r>
            <a:r>
              <a:rPr lang="ru-RU" altLang="ru-RU" sz="1200" b="1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ru-RU" altLang="ru-RU" sz="1200">
                <a:solidFill>
                  <a:schemeClr val="bg1"/>
                </a:solidFill>
                <a:latin typeface="Times New Roman" pitchFamily="18" charset="0"/>
              </a:rPr>
              <a:t>передаваемые бюджету сельского поселения на осуществление части полномочий по решению вопросов местного значения в соответствии с заключенными соглашениями</a:t>
            </a:r>
          </a:p>
          <a:p>
            <a:pPr algn="just">
              <a:buFontTx/>
              <a:buChar char="-"/>
            </a:pPr>
            <a:endParaRPr lang="ru-RU" altLang="ru-RU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4518" name="AutoShape 47"/>
          <p:cNvSpPr>
            <a:spLocks noChangeArrowheads="1"/>
          </p:cNvSpPr>
          <p:nvPr/>
        </p:nvSpPr>
        <p:spPr bwMode="auto">
          <a:xfrm rot="5400000">
            <a:off x="5567362" y="935038"/>
            <a:ext cx="792163" cy="32400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19" name="AutoShape 54"/>
          <p:cNvSpPr>
            <a:spLocks noChangeArrowheads="1"/>
          </p:cNvSpPr>
          <p:nvPr/>
        </p:nvSpPr>
        <p:spPr bwMode="auto">
          <a:xfrm>
            <a:off x="5041900" y="5084763"/>
            <a:ext cx="3443288" cy="151288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64520" name="Text Box 60"/>
          <p:cNvSpPr txBox="1">
            <a:spLocks noChangeArrowheads="1"/>
          </p:cNvSpPr>
          <p:nvPr/>
        </p:nvSpPr>
        <p:spPr bwMode="auto">
          <a:xfrm>
            <a:off x="5076825" y="5229225"/>
            <a:ext cx="3227388" cy="1370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1200" b="1">
                <a:solidFill>
                  <a:schemeClr val="bg1"/>
                </a:solidFill>
                <a:latin typeface="Times New Roman" pitchFamily="18" charset="0"/>
              </a:rPr>
              <a:t>Иные межбюджетные трансферты </a:t>
            </a:r>
            <a:r>
              <a:rPr lang="ru-RU" altLang="ru-RU" sz="1200">
                <a:solidFill>
                  <a:schemeClr val="bg1"/>
                </a:solidFill>
                <a:latin typeface="Times New Roman" pitchFamily="18" charset="0"/>
              </a:rPr>
              <a:t>передаваемые бюджету МР «Ульяновский район» на осуществление части полномочий по решению вопросов местного значения  поселения в соответствии с заключенными соглашениями</a:t>
            </a:r>
          </a:p>
        </p:txBody>
      </p:sp>
      <p:sp>
        <p:nvSpPr>
          <p:cNvPr id="64521" name="AutoShape 61"/>
          <p:cNvSpPr>
            <a:spLocks noChangeArrowheads="1"/>
          </p:cNvSpPr>
          <p:nvPr/>
        </p:nvSpPr>
        <p:spPr bwMode="auto">
          <a:xfrm>
            <a:off x="6480175" y="4778375"/>
            <a:ext cx="431800" cy="250825"/>
          </a:xfrm>
          <a:prstGeom prst="downArrow">
            <a:avLst>
              <a:gd name="adj1" fmla="val 50000"/>
              <a:gd name="adj2" fmla="val 290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64522" name="Text Box 62"/>
          <p:cNvSpPr txBox="1">
            <a:spLocks noChangeArrowheads="1"/>
          </p:cNvSpPr>
          <p:nvPr/>
        </p:nvSpPr>
        <p:spPr bwMode="auto">
          <a:xfrm>
            <a:off x="649288" y="836613"/>
            <a:ext cx="8137525" cy="527050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трансферты, планируемые к получению из бюджета муниципального района «Ульяновский район», направляемые в бюджет сельского поселения «Село Волосово-Дудино»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50" y="1714500"/>
            <a:ext cx="5956300" cy="579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</a:p>
        </p:txBody>
      </p:sp>
      <p:sp>
        <p:nvSpPr>
          <p:cNvPr id="65538" name="Прямоугольник 4"/>
          <p:cNvSpPr>
            <a:spLocks noChangeArrowheads="1"/>
          </p:cNvSpPr>
          <p:nvPr/>
        </p:nvSpPr>
        <p:spPr bwMode="auto">
          <a:xfrm>
            <a:off x="857250" y="2714625"/>
            <a:ext cx="7572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Администрация сельского поселения «Село Волосово - Дудино»</a:t>
            </a:r>
          </a:p>
        </p:txBody>
      </p:sp>
      <p:graphicFrame>
        <p:nvGraphicFramePr>
          <p:cNvPr id="35859" name="Group 19"/>
          <p:cNvGraphicFramePr>
            <a:graphicFrameLocks noGrp="1"/>
          </p:cNvGraphicFramePr>
          <p:nvPr/>
        </p:nvGraphicFramePr>
        <p:xfrm>
          <a:off x="1357313" y="3500438"/>
          <a:ext cx="7358062" cy="2590800"/>
        </p:xfrm>
        <a:graphic>
          <a:graphicData uri="http://schemas.openxmlformats.org/drawingml/2006/table">
            <a:tbl>
              <a:tblPr/>
              <a:tblGrid>
                <a:gridCol w="2905125"/>
                <a:gridCol w="4452937"/>
              </a:tblGrid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Фирсова Александра Николаевна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249756 , с. Волосово - Дудино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Телефон (факс)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8 (48443) 2 13 86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Уважаемые жители сельского поселения «Село Волосово - Дудино»!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ru-RU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 играет центральную роль в развитии сельского поселения и решении различных проблем в развитии территории. Внимательное изучение бюджета дает представление о намерениях власти, ее политике, распределении ею финансовых ресурсов. Бюджет затрагивает интересы каждого жителя сельского поселения. А если учитывать, что доходы бюджета формируются за счет средств налогоплательщиков, включая граждан, тема открытости, прозрачности, основных направлений расходования средств бюджета, становится актуальной. Именно поэтому, пришло время для опубликования простого и доступного для каждого гражданина анализа бюджета и бюджетных процессов. Мы надеемся,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данная презентация послужит обеспечению роста интереса граждан к вопросам расходования средств. Только при наличии у граждан возможности высказать свое мнение, можно рассчитывать на то, что население будет активно участвовать в бюджетном процессе.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такое бюджет? 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8" name="Прямоугольник 4"/>
          <p:cNvSpPr>
            <a:spLocks noChangeArrowheads="1"/>
          </p:cNvSpPr>
          <p:nvPr/>
        </p:nvSpPr>
        <p:spPr bwMode="auto">
          <a:xfrm>
            <a:off x="2357438" y="1357313"/>
            <a:ext cx="664368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 </a:t>
            </a:r>
          </a:p>
          <a:p>
            <a:pPr algn="r"/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(ст. 6 Бюджетного кодекса РФ) </a:t>
            </a:r>
          </a:p>
        </p:txBody>
      </p:sp>
      <p:grpSp>
        <p:nvGrpSpPr>
          <p:cNvPr id="19459" name="Прямоугольник 7"/>
          <p:cNvGrpSpPr>
            <a:grpSpLocks/>
          </p:cNvGrpSpPr>
          <p:nvPr/>
        </p:nvGrpSpPr>
        <p:grpSpPr bwMode="auto">
          <a:xfrm>
            <a:off x="1438275" y="2335213"/>
            <a:ext cx="6761163" cy="773112"/>
            <a:chOff x="906" y="1471"/>
            <a:chExt cx="4259" cy="487"/>
          </a:xfrm>
        </p:grpSpPr>
        <p:pic>
          <p:nvPicPr>
            <p:cNvPr id="19484" name="Прямоугольник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06" y="1471"/>
              <a:ext cx="4259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945" y="1575"/>
              <a:ext cx="4185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 sz="3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Какие бывают бюджеты?</a:t>
              </a:r>
            </a:p>
          </p:txBody>
        </p:sp>
      </p:grpSp>
      <p:grpSp>
        <p:nvGrpSpPr>
          <p:cNvPr id="19460" name="Прямоугольник 8"/>
          <p:cNvGrpSpPr>
            <a:grpSpLocks/>
          </p:cNvGrpSpPr>
          <p:nvPr/>
        </p:nvGrpSpPr>
        <p:grpSpPr bwMode="auto">
          <a:xfrm>
            <a:off x="3267075" y="3535363"/>
            <a:ext cx="2573338" cy="1182687"/>
            <a:chOff x="2058" y="2227"/>
            <a:chExt cx="1621" cy="745"/>
          </a:xfrm>
        </p:grpSpPr>
        <p:pic>
          <p:nvPicPr>
            <p:cNvPr id="19482" name="Прямоугольник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58" y="2227"/>
              <a:ext cx="162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83" name="Text Box 7"/>
            <p:cNvSpPr txBox="1">
              <a:spLocks noChangeArrowheads="1"/>
            </p:cNvSpPr>
            <p:nvPr/>
          </p:nvSpPr>
          <p:spPr bwMode="auto">
            <a:xfrm>
              <a:off x="2115" y="2250"/>
              <a:ext cx="1530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публично-правовых образований </a:t>
              </a:r>
              <a:endParaRPr lang="ru-RU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1" name="Прямоугольник 9"/>
          <p:cNvGrpSpPr>
            <a:grpSpLocks/>
          </p:cNvGrpSpPr>
          <p:nvPr/>
        </p:nvGrpSpPr>
        <p:grpSpPr bwMode="auto">
          <a:xfrm>
            <a:off x="579438" y="3535363"/>
            <a:ext cx="2335212" cy="1182687"/>
            <a:chOff x="365" y="2227"/>
            <a:chExt cx="1471" cy="745"/>
          </a:xfrm>
        </p:grpSpPr>
        <p:pic>
          <p:nvPicPr>
            <p:cNvPr id="19480" name="Прямоугольник 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5" y="2227"/>
              <a:ext cx="147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81" name="Text Box 10"/>
            <p:cNvSpPr txBox="1">
              <a:spLocks noChangeArrowheads="1"/>
            </p:cNvSpPr>
            <p:nvPr/>
          </p:nvSpPr>
          <p:spPr bwMode="auto">
            <a:xfrm>
              <a:off x="405" y="2250"/>
              <a:ext cx="1395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</a:t>
              </a:r>
            </a:p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семей </a:t>
              </a:r>
              <a:endParaRPr lang="ru-RU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2" name="Прямоугольник 10"/>
          <p:cNvGrpSpPr>
            <a:grpSpLocks/>
          </p:cNvGrpSpPr>
          <p:nvPr/>
        </p:nvGrpSpPr>
        <p:grpSpPr bwMode="auto">
          <a:xfrm>
            <a:off x="6437313" y="3535363"/>
            <a:ext cx="2335212" cy="1182687"/>
            <a:chOff x="4055" y="2227"/>
            <a:chExt cx="1471" cy="745"/>
          </a:xfrm>
        </p:grpSpPr>
        <p:pic>
          <p:nvPicPr>
            <p:cNvPr id="19478" name="Прямоугольник 1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055" y="2227"/>
              <a:ext cx="147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9" name="Text Box 13"/>
            <p:cNvSpPr txBox="1">
              <a:spLocks noChangeArrowheads="1"/>
            </p:cNvSpPr>
            <p:nvPr/>
          </p:nvSpPr>
          <p:spPr bwMode="auto">
            <a:xfrm>
              <a:off x="4095" y="2250"/>
              <a:ext cx="1395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организаций </a:t>
              </a:r>
              <a:endParaRPr lang="ru-RU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3" name="Прямоугольник 11"/>
          <p:cNvGrpSpPr>
            <a:grpSpLocks/>
          </p:cNvGrpSpPr>
          <p:nvPr/>
        </p:nvGrpSpPr>
        <p:grpSpPr bwMode="auto">
          <a:xfrm>
            <a:off x="3365500" y="5237163"/>
            <a:ext cx="2687638" cy="1554162"/>
            <a:chOff x="2120" y="3299"/>
            <a:chExt cx="1693" cy="979"/>
          </a:xfrm>
        </p:grpSpPr>
        <p:pic>
          <p:nvPicPr>
            <p:cNvPr id="19476" name="Прямоугольник 11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20" y="3299"/>
              <a:ext cx="1693" cy="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7" name="Text Box 16"/>
            <p:cNvSpPr txBox="1">
              <a:spLocks noChangeArrowheads="1"/>
            </p:cNvSpPr>
            <p:nvPr/>
          </p:nvSpPr>
          <p:spPr bwMode="auto">
            <a:xfrm>
              <a:off x="2160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субъектов </a:t>
              </a:r>
            </a:p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Российской Федерации </a:t>
              </a:r>
            </a:p>
            <a:p>
              <a:pPr algn="ctr"/>
              <a:r>
                <a:rPr lang="ru-RU" sz="14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(региональные бюджеты, </a:t>
              </a:r>
            </a:p>
            <a:p>
              <a:pPr algn="ctr"/>
              <a:r>
                <a:rPr lang="ru-RU" sz="14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территориальных фондов обязательного медицинского страхования) </a:t>
              </a:r>
            </a:p>
          </p:txBody>
        </p:sp>
      </p:grpSp>
      <p:grpSp>
        <p:nvGrpSpPr>
          <p:cNvPr id="19464" name="Прямоугольник 12"/>
          <p:cNvGrpSpPr>
            <a:grpSpLocks/>
          </p:cNvGrpSpPr>
          <p:nvPr/>
        </p:nvGrpSpPr>
        <p:grpSpPr bwMode="auto">
          <a:xfrm>
            <a:off x="6297613" y="5248275"/>
            <a:ext cx="2687637" cy="1543050"/>
            <a:chOff x="3967" y="3306"/>
            <a:chExt cx="1693" cy="972"/>
          </a:xfrm>
        </p:grpSpPr>
        <p:pic>
          <p:nvPicPr>
            <p:cNvPr id="19474" name="Прямоугольник 12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967" y="3306"/>
              <a:ext cx="1693" cy="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5" name="Text Box 19"/>
            <p:cNvSpPr txBox="1">
              <a:spLocks noChangeArrowheads="1"/>
            </p:cNvSpPr>
            <p:nvPr/>
          </p:nvSpPr>
          <p:spPr bwMode="auto">
            <a:xfrm>
              <a:off x="4005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муниципальных образований </a:t>
              </a:r>
            </a:p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местные бюджеты)</a:t>
              </a:r>
              <a:endPara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5" name="Прямоугольник 13"/>
          <p:cNvGrpSpPr>
            <a:grpSpLocks/>
          </p:cNvGrpSpPr>
          <p:nvPr/>
        </p:nvGrpSpPr>
        <p:grpSpPr bwMode="auto">
          <a:xfrm>
            <a:off x="365125" y="5248275"/>
            <a:ext cx="2689225" cy="1543050"/>
            <a:chOff x="230" y="3306"/>
            <a:chExt cx="1694" cy="972"/>
          </a:xfrm>
        </p:grpSpPr>
        <p:pic>
          <p:nvPicPr>
            <p:cNvPr id="19472" name="Прямоугольник 13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0" y="3306"/>
              <a:ext cx="1694" cy="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3" name="Text Box 22"/>
            <p:cNvSpPr txBox="1">
              <a:spLocks noChangeArrowheads="1"/>
            </p:cNvSpPr>
            <p:nvPr/>
          </p:nvSpPr>
          <p:spPr bwMode="auto">
            <a:xfrm>
              <a:off x="270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Российской Федерации </a:t>
              </a:r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(федеральный бюджет, бюджеты государственных внебюджетных фондов Российской Федерации) </a:t>
              </a:r>
              <a:endPara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6" name="Прямая со стрелкой 15"/>
          <p:cNvCxnSpPr/>
          <p:nvPr/>
        </p:nvCxnSpPr>
        <p:spPr>
          <a:xfrm rot="5400000">
            <a:off x="1785938" y="3143250"/>
            <a:ext cx="571500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715000" y="4643438"/>
            <a:ext cx="1285875" cy="642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0" idx="0"/>
          </p:cNvCxnSpPr>
          <p:nvPr/>
        </p:nvCxnSpPr>
        <p:spPr>
          <a:xfrm rot="16200000" flipH="1">
            <a:off x="7265988" y="3195638"/>
            <a:ext cx="571500" cy="107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0" idx="0"/>
          </p:cNvCxnSpPr>
          <p:nvPr/>
        </p:nvCxnSpPr>
        <p:spPr>
          <a:xfrm rot="16200000" flipH="1">
            <a:off x="4233069" y="3213894"/>
            <a:ext cx="571500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4321969" y="4964907"/>
            <a:ext cx="6429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 flipV="1">
            <a:off x="2214563" y="4643438"/>
            <a:ext cx="1214437" cy="642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275" y="188913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Этапы работы с бюджетом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482" name="Скругленный прямоугольник 7"/>
          <p:cNvGrpSpPr>
            <a:grpSpLocks/>
          </p:cNvGrpSpPr>
          <p:nvPr/>
        </p:nvGrpSpPr>
        <p:grpSpPr bwMode="auto">
          <a:xfrm>
            <a:off x="365125" y="2962275"/>
            <a:ext cx="1549400" cy="2543175"/>
            <a:chOff x="230" y="1866"/>
            <a:chExt cx="976" cy="1602"/>
          </a:xfrm>
        </p:grpSpPr>
        <p:pic>
          <p:nvPicPr>
            <p:cNvPr id="20517" name="Скругленный прямоугольник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0" y="1866"/>
              <a:ext cx="976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8" name="Text Box 3"/>
            <p:cNvSpPr txBox="1">
              <a:spLocks noChangeArrowheads="1"/>
            </p:cNvSpPr>
            <p:nvPr/>
          </p:nvSpPr>
          <p:spPr bwMode="auto">
            <a:xfrm>
              <a:off x="314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Составление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проекта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20483" name="Скругленный прямоугольник 8"/>
          <p:cNvGrpSpPr>
            <a:grpSpLocks/>
          </p:cNvGrpSpPr>
          <p:nvPr/>
        </p:nvGrpSpPr>
        <p:grpSpPr bwMode="auto">
          <a:xfrm>
            <a:off x="2011363" y="2962275"/>
            <a:ext cx="1616075" cy="2543175"/>
            <a:chOff x="1267" y="1866"/>
            <a:chExt cx="1018" cy="1602"/>
          </a:xfrm>
        </p:grpSpPr>
        <p:pic>
          <p:nvPicPr>
            <p:cNvPr id="20515" name="Скругленный прямоугольник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67" y="1866"/>
              <a:ext cx="1018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6" name="Text Box 6"/>
            <p:cNvSpPr txBox="1">
              <a:spLocks noChangeArrowheads="1"/>
            </p:cNvSpPr>
            <p:nvPr/>
          </p:nvSpPr>
          <p:spPr bwMode="auto">
            <a:xfrm>
              <a:off x="1351" y="1936"/>
              <a:ext cx="853" cy="1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Рассмотрение и утверждение бюджета </a:t>
              </a:r>
            </a:p>
          </p:txBody>
        </p:sp>
      </p:grpSp>
      <p:grpSp>
        <p:nvGrpSpPr>
          <p:cNvPr id="20484" name="Скругленный прямоугольник 9"/>
          <p:cNvGrpSpPr>
            <a:grpSpLocks/>
          </p:cNvGrpSpPr>
          <p:nvPr/>
        </p:nvGrpSpPr>
        <p:grpSpPr bwMode="auto">
          <a:xfrm>
            <a:off x="3797300" y="2962275"/>
            <a:ext cx="1543050" cy="2543175"/>
            <a:chOff x="2392" y="1866"/>
            <a:chExt cx="972" cy="1602"/>
          </a:xfrm>
        </p:grpSpPr>
        <p:pic>
          <p:nvPicPr>
            <p:cNvPr id="20513" name="Скругленный прямоугольник 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92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4" name="Text Box 9"/>
            <p:cNvSpPr txBox="1">
              <a:spLocks noChangeArrowheads="1"/>
            </p:cNvSpPr>
            <p:nvPr/>
          </p:nvSpPr>
          <p:spPr bwMode="auto">
            <a:xfrm>
              <a:off x="2474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Исполнение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20485" name="Скругленный прямоугольник 10"/>
          <p:cNvGrpSpPr>
            <a:grpSpLocks/>
          </p:cNvGrpSpPr>
          <p:nvPr/>
        </p:nvGrpSpPr>
        <p:grpSpPr bwMode="auto">
          <a:xfrm>
            <a:off x="5580063" y="2997200"/>
            <a:ext cx="1655762" cy="2543175"/>
            <a:chOff x="3517" y="1866"/>
            <a:chExt cx="972" cy="1602"/>
          </a:xfrm>
        </p:grpSpPr>
        <p:pic>
          <p:nvPicPr>
            <p:cNvPr id="20511" name="Скругленный прямоугольник 1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17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2" name="Text Box 12"/>
            <p:cNvSpPr txBox="1">
              <a:spLocks noChangeArrowheads="1"/>
            </p:cNvSpPr>
            <p:nvPr/>
          </p:nvSpPr>
          <p:spPr bwMode="auto">
            <a:xfrm>
              <a:off x="3599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Составление,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внешняя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проверка,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рассмотрение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 утверждение бюджетной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отчетности </a:t>
              </a:r>
            </a:p>
          </p:txBody>
        </p:sp>
      </p:grpSp>
      <p:grpSp>
        <p:nvGrpSpPr>
          <p:cNvPr id="20486" name="Скругленный прямоугольник 11"/>
          <p:cNvGrpSpPr>
            <a:grpSpLocks/>
          </p:cNvGrpSpPr>
          <p:nvPr/>
        </p:nvGrpSpPr>
        <p:grpSpPr bwMode="auto">
          <a:xfrm>
            <a:off x="7296150" y="2962275"/>
            <a:ext cx="1543050" cy="2543175"/>
            <a:chOff x="4596" y="1866"/>
            <a:chExt cx="972" cy="1602"/>
          </a:xfrm>
        </p:grpSpPr>
        <p:pic>
          <p:nvPicPr>
            <p:cNvPr id="20509" name="Скругленный прямоугольник 11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596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0" name="Text Box 15"/>
            <p:cNvSpPr txBox="1">
              <a:spLocks noChangeArrowheads="1"/>
            </p:cNvSpPr>
            <p:nvPr/>
          </p:nvSpPr>
          <p:spPr bwMode="auto">
            <a:xfrm>
              <a:off x="4679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Контроль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за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исполнением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20487" name="Овал 12"/>
          <p:cNvGrpSpPr>
            <a:grpSpLocks/>
          </p:cNvGrpSpPr>
          <p:nvPr/>
        </p:nvGrpSpPr>
        <p:grpSpPr bwMode="auto">
          <a:xfrm>
            <a:off x="652463" y="2457450"/>
            <a:ext cx="901700" cy="828675"/>
            <a:chOff x="411" y="1548"/>
            <a:chExt cx="568" cy="522"/>
          </a:xfrm>
        </p:grpSpPr>
        <p:pic>
          <p:nvPicPr>
            <p:cNvPr id="20507" name="Овал 12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11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8" name="Text Box 18"/>
            <p:cNvSpPr txBox="1">
              <a:spLocks noChangeArrowheads="1"/>
            </p:cNvSpPr>
            <p:nvPr/>
          </p:nvSpPr>
          <p:spPr bwMode="auto">
            <a:xfrm>
              <a:off x="522" y="1641"/>
              <a:ext cx="35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20488" name="Овал 13"/>
          <p:cNvGrpSpPr>
            <a:grpSpLocks/>
          </p:cNvGrpSpPr>
          <p:nvPr/>
        </p:nvGrpSpPr>
        <p:grpSpPr bwMode="auto">
          <a:xfrm>
            <a:off x="7583488" y="2457450"/>
            <a:ext cx="901700" cy="828675"/>
            <a:chOff x="4777" y="1548"/>
            <a:chExt cx="568" cy="522"/>
          </a:xfrm>
        </p:grpSpPr>
        <p:pic>
          <p:nvPicPr>
            <p:cNvPr id="20505" name="Овал 13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777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6" name="Text Box 21"/>
            <p:cNvSpPr txBox="1">
              <a:spLocks noChangeArrowheads="1"/>
            </p:cNvSpPr>
            <p:nvPr/>
          </p:nvSpPr>
          <p:spPr bwMode="auto">
            <a:xfrm>
              <a:off x="4888" y="1641"/>
              <a:ext cx="35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5</a:t>
              </a:r>
            </a:p>
          </p:txBody>
        </p:sp>
      </p:grpSp>
      <p:grpSp>
        <p:nvGrpSpPr>
          <p:cNvPr id="20489" name="Овал 14"/>
          <p:cNvGrpSpPr>
            <a:grpSpLocks/>
          </p:cNvGrpSpPr>
          <p:nvPr/>
        </p:nvGrpSpPr>
        <p:grpSpPr bwMode="auto">
          <a:xfrm>
            <a:off x="5870575" y="2457450"/>
            <a:ext cx="901700" cy="828675"/>
            <a:chOff x="3698" y="1548"/>
            <a:chExt cx="568" cy="522"/>
          </a:xfrm>
        </p:grpSpPr>
        <p:pic>
          <p:nvPicPr>
            <p:cNvPr id="20503" name="Овал 14"/>
            <p:cNvPicPr>
              <a:picLocks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698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4" name="Text Box 24"/>
            <p:cNvSpPr txBox="1">
              <a:spLocks noChangeArrowheads="1"/>
            </p:cNvSpPr>
            <p:nvPr/>
          </p:nvSpPr>
          <p:spPr bwMode="auto">
            <a:xfrm>
              <a:off x="3807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20490" name="Овал 15"/>
          <p:cNvGrpSpPr>
            <a:grpSpLocks/>
          </p:cNvGrpSpPr>
          <p:nvPr/>
        </p:nvGrpSpPr>
        <p:grpSpPr bwMode="auto">
          <a:xfrm>
            <a:off x="4084638" y="2457450"/>
            <a:ext cx="901700" cy="828675"/>
            <a:chOff x="2573" y="1548"/>
            <a:chExt cx="568" cy="522"/>
          </a:xfrm>
        </p:grpSpPr>
        <p:pic>
          <p:nvPicPr>
            <p:cNvPr id="20501" name="Овал 15"/>
            <p:cNvPicPr>
              <a:picLocks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573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2" name="Text Box 27"/>
            <p:cNvSpPr txBox="1">
              <a:spLocks noChangeArrowheads="1"/>
            </p:cNvSpPr>
            <p:nvPr/>
          </p:nvSpPr>
          <p:spPr bwMode="auto">
            <a:xfrm>
              <a:off x="2682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20491" name="Овал 16"/>
          <p:cNvGrpSpPr>
            <a:grpSpLocks/>
          </p:cNvGrpSpPr>
          <p:nvPr/>
        </p:nvGrpSpPr>
        <p:grpSpPr bwMode="auto">
          <a:xfrm>
            <a:off x="2335213" y="2478088"/>
            <a:ext cx="901700" cy="828675"/>
            <a:chOff x="1490" y="1548"/>
            <a:chExt cx="568" cy="522"/>
          </a:xfrm>
        </p:grpSpPr>
        <p:pic>
          <p:nvPicPr>
            <p:cNvPr id="20499" name="Овал 16"/>
            <p:cNvPicPr>
              <a:picLocks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490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0" name="Text Box 30"/>
            <p:cNvSpPr txBox="1">
              <a:spLocks noChangeArrowheads="1"/>
            </p:cNvSpPr>
            <p:nvPr/>
          </p:nvSpPr>
          <p:spPr bwMode="auto">
            <a:xfrm>
              <a:off x="1602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20492" name="Прямоугольник 23"/>
          <p:cNvGrpSpPr>
            <a:grpSpLocks/>
          </p:cNvGrpSpPr>
          <p:nvPr/>
        </p:nvGrpSpPr>
        <p:grpSpPr bwMode="auto">
          <a:xfrm>
            <a:off x="1279525" y="1196975"/>
            <a:ext cx="6540500" cy="635000"/>
            <a:chOff x="818" y="998"/>
            <a:chExt cx="4120" cy="400"/>
          </a:xfrm>
        </p:grpSpPr>
        <p:pic>
          <p:nvPicPr>
            <p:cNvPr id="20497" name="Прямоугольник 23"/>
            <p:cNvPicPr>
              <a:picLocks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818" y="998"/>
              <a:ext cx="412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8" name="Text Box 33"/>
            <p:cNvSpPr txBox="1">
              <a:spLocks noChangeArrowheads="1"/>
            </p:cNvSpPr>
            <p:nvPr/>
          </p:nvSpPr>
          <p:spPr bwMode="auto">
            <a:xfrm>
              <a:off x="855" y="1035"/>
              <a:ext cx="405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2400" b="1">
                  <a:solidFill>
                    <a:srgbClr val="FFFFFF"/>
                  </a:solidFill>
                  <a:latin typeface="Calibri" pitchFamily="34" charset="0"/>
                </a:rPr>
                <a:t>Бюджетный процесс</a:t>
              </a:r>
            </a:p>
          </p:txBody>
        </p:sp>
      </p:grpSp>
      <p:sp>
        <p:nvSpPr>
          <p:cNvPr id="23" name="Выгнутая вверх стрелка 22"/>
          <p:cNvSpPr/>
          <p:nvPr/>
        </p:nvSpPr>
        <p:spPr>
          <a:xfrm>
            <a:off x="1139825" y="1831975"/>
            <a:ext cx="1682750" cy="58896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верх стрелка 24"/>
          <p:cNvSpPr/>
          <p:nvPr/>
        </p:nvSpPr>
        <p:spPr>
          <a:xfrm>
            <a:off x="4572000" y="1831975"/>
            <a:ext cx="1782763" cy="5175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низ стрелка 25"/>
          <p:cNvSpPr/>
          <p:nvPr/>
        </p:nvSpPr>
        <p:spPr>
          <a:xfrm>
            <a:off x="2822575" y="5505450"/>
            <a:ext cx="1749425" cy="660400"/>
          </a:xfrm>
          <a:prstGeom prst="curved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Выгнутая вниз стрелка 26"/>
          <p:cNvSpPr/>
          <p:nvPr/>
        </p:nvSpPr>
        <p:spPr>
          <a:xfrm>
            <a:off x="6438900" y="5503863"/>
            <a:ext cx="1714500" cy="576262"/>
          </a:xfrm>
          <a:prstGeom prst="curvedUpArrow">
            <a:avLst>
              <a:gd name="adj1" fmla="val 18324"/>
              <a:gd name="adj2" fmla="val 58545"/>
              <a:gd name="adj3" fmla="val 25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928687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00250" y="1428750"/>
            <a:ext cx="6500813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Доходы бюджета –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денежные средства, поступающие в соответствии с законодательством в бюджет. 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00250" y="2500313"/>
            <a:ext cx="6500813" cy="928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Расходы бюджета –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это денежные средства, направленные на финансовое обеспечение задач и функций государственного и местного самоуправления.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00250" y="4929188"/>
            <a:ext cx="6500813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Профицит бюджета -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превышение доходов бюджета над его расходами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00250" y="3857625"/>
            <a:ext cx="6500813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Дефицит бюджета -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превышение расходов бюджета над его доходами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00250" y="5929313"/>
            <a:ext cx="6500813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Сбалансированный бюджет –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равенство доходов и расходов бюджета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21511" name="Рисунок 9" descr="revenu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0" y="4852988"/>
            <a:ext cx="81121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Рисунок 10" descr="char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4075" y="3779838"/>
            <a:ext cx="77311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Рисунок 12" descr="piggy-bank-icon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" y="1071563"/>
            <a:ext cx="1071563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Рисунок 13" descr="покупки-деньги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" y="2214563"/>
            <a:ext cx="1246187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Рисунок 15" descr="иконки финансы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3" y="5572125"/>
            <a:ext cx="1357312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401050" cy="9398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сельского поселения</a:t>
            </a:r>
            <a:endParaRPr lang="ru-RU" sz="2800" smtClean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Прямоугольник 4"/>
          <p:cNvSpPr>
            <a:spLocks noChangeArrowheads="1"/>
          </p:cNvSpPr>
          <p:nvPr/>
        </p:nvSpPr>
        <p:spPr bwMode="auto">
          <a:xfrm>
            <a:off x="2500313" y="1785938"/>
            <a:ext cx="66436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 устойчивости и сбалансированности бюджетной системы поселения и безусловное исполнение принятых обязательств наиболее эффективным способом</a:t>
            </a:r>
          </a:p>
        </p:txBody>
      </p:sp>
      <p:grpSp>
        <p:nvGrpSpPr>
          <p:cNvPr id="22531" name="Скругленный прямоугольник 5"/>
          <p:cNvGrpSpPr>
            <a:grpSpLocks/>
          </p:cNvGrpSpPr>
          <p:nvPr/>
        </p:nvGrpSpPr>
        <p:grpSpPr bwMode="auto">
          <a:xfrm>
            <a:off x="2047875" y="1676400"/>
            <a:ext cx="506413" cy="1182688"/>
            <a:chOff x="1290" y="1056"/>
            <a:chExt cx="319" cy="745"/>
          </a:xfrm>
        </p:grpSpPr>
        <p:pic>
          <p:nvPicPr>
            <p:cNvPr id="22538" name="Скругленный прямоугольник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90" y="1056"/>
              <a:ext cx="319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0" name="Text Box 4"/>
            <p:cNvSpPr txBox="1">
              <a:spLocks noChangeArrowheads="1"/>
            </p:cNvSpPr>
            <p:nvPr/>
          </p:nvSpPr>
          <p:spPr bwMode="auto">
            <a:xfrm rot="16200000">
              <a:off x="1136" y="1316"/>
              <a:ext cx="653" cy="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  <a:cs typeface="+mn-cs"/>
                </a:rPr>
                <a:t>ЦЕЛЬ:</a:t>
              </a:r>
            </a:p>
          </p:txBody>
        </p:sp>
      </p:grpSp>
      <p:grpSp>
        <p:nvGrpSpPr>
          <p:cNvPr id="22532" name="Скругленный прямоугольник 6"/>
          <p:cNvGrpSpPr>
            <a:grpSpLocks/>
          </p:cNvGrpSpPr>
          <p:nvPr/>
        </p:nvGrpSpPr>
        <p:grpSpPr bwMode="auto">
          <a:xfrm>
            <a:off x="334963" y="3395663"/>
            <a:ext cx="506412" cy="2749550"/>
            <a:chOff x="211" y="2139"/>
            <a:chExt cx="319" cy="1732"/>
          </a:xfrm>
        </p:grpSpPr>
        <p:pic>
          <p:nvPicPr>
            <p:cNvPr id="22536" name="Скругленный прямоугольник 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1" y="2139"/>
              <a:ext cx="319" cy="1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3" name="Text Box 7"/>
            <p:cNvSpPr txBox="1">
              <a:spLocks noChangeArrowheads="1"/>
            </p:cNvSpPr>
            <p:nvPr/>
          </p:nvSpPr>
          <p:spPr bwMode="auto">
            <a:xfrm rot="16200000">
              <a:off x="-439" y="2891"/>
              <a:ext cx="1643" cy="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 b="1">
                  <a:solidFill>
                    <a:srgbClr val="00206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  <a:cs typeface="+mn-cs"/>
                </a:rPr>
                <a:t>ЗАДАЧИ:</a:t>
              </a:r>
            </a:p>
          </p:txBody>
        </p:sp>
      </p:grpSp>
      <p:sp>
        <p:nvSpPr>
          <p:cNvPr id="22533" name="Прямоугольник 7"/>
          <p:cNvSpPr>
            <a:spLocks noChangeArrowheads="1"/>
          </p:cNvSpPr>
          <p:nvPr/>
        </p:nvSpPr>
        <p:spPr bwMode="auto">
          <a:xfrm>
            <a:off x="1042988" y="2768600"/>
            <a:ext cx="6243637" cy="207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 b="1" i="1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1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увеличение доходов бюджетной системы поселения;</a:t>
            </a:r>
          </a:p>
          <a:p>
            <a:pPr>
              <a:buFontTx/>
              <a:buChar char="-"/>
            </a:pPr>
            <a:r>
              <a:rPr lang="ru-RU" sz="1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оптимизация и повышение эффективности бюджетных расходов;</a:t>
            </a:r>
          </a:p>
          <a:p>
            <a:pPr>
              <a:buFontTx/>
              <a:buChar char="-"/>
            </a:pPr>
            <a:r>
              <a:rPr lang="ru-RU" sz="1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повышение открытости и прозрачности управления муниципальными финансами;</a:t>
            </a:r>
          </a:p>
          <a:p>
            <a:pPr>
              <a:buFontTx/>
              <a:buChar char="-"/>
            </a:pPr>
            <a:r>
              <a:rPr lang="ru-RU" sz="1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совершенствование нормативно-правового регулирования бюджетного процесса.</a:t>
            </a:r>
          </a:p>
          <a:p>
            <a:pPr>
              <a:buFontTx/>
              <a:buChar char="-"/>
            </a:pPr>
            <a:endParaRPr lang="ru-RU" sz="16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4" name="Рисунок 8" descr="ikonki-finansyi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32588" y="4487863"/>
            <a:ext cx="2641600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Рисунок 11" descr="иконки финансы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1143000"/>
            <a:ext cx="18415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928688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4" name="Прямоугольник 4"/>
          <p:cNvSpPr>
            <a:spLocks noChangeArrowheads="1"/>
          </p:cNvSpPr>
          <p:nvPr/>
        </p:nvSpPr>
        <p:spPr bwMode="auto">
          <a:xfrm>
            <a:off x="285750" y="928688"/>
            <a:ext cx="6357938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Межбюджетные отношения </a:t>
            </a:r>
            <a:r>
              <a:rPr lang="ru-RU" sz="1200" b="1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отношения между органами государственной власти федерального, регионального уровней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и органами местного самоуправления,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связанные с формированием и исполнением соответствующих бюджетов </a:t>
            </a:r>
          </a:p>
          <a:p>
            <a:pPr lvl="1"/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Межбюджетные трансферты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– это передача денежных средств из одного уровня бюджета в другой. </a:t>
            </a:r>
          </a:p>
        </p:txBody>
      </p:sp>
      <p:grpSp>
        <p:nvGrpSpPr>
          <p:cNvPr id="23555" name="Прямоугольник 5"/>
          <p:cNvGrpSpPr>
            <a:grpSpLocks/>
          </p:cNvGrpSpPr>
          <p:nvPr/>
        </p:nvGrpSpPr>
        <p:grpSpPr bwMode="auto">
          <a:xfrm>
            <a:off x="30163" y="5218113"/>
            <a:ext cx="2359025" cy="1341437"/>
            <a:chOff x="19" y="3287"/>
            <a:chExt cx="1486" cy="845"/>
          </a:xfrm>
        </p:grpSpPr>
        <p:pic>
          <p:nvPicPr>
            <p:cNvPr id="23570" name="Прямоугольник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" y="3287"/>
              <a:ext cx="1486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90" y="3330"/>
              <a:ext cx="1350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Предоставляются без определения конкретной цели их использования </a:t>
              </a:r>
            </a:p>
          </p:txBody>
        </p:sp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285750" y="3500438"/>
            <a:ext cx="822960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Виды межбюджетных трансфертов</a:t>
            </a:r>
          </a:p>
        </p:txBody>
      </p:sp>
      <p:grpSp>
        <p:nvGrpSpPr>
          <p:cNvPr id="23557" name="Прямоугольник 7"/>
          <p:cNvGrpSpPr>
            <a:grpSpLocks/>
          </p:cNvGrpSpPr>
          <p:nvPr/>
        </p:nvGrpSpPr>
        <p:grpSpPr bwMode="auto">
          <a:xfrm>
            <a:off x="2176463" y="5218113"/>
            <a:ext cx="4059237" cy="1341437"/>
            <a:chOff x="1371" y="3287"/>
            <a:chExt cx="2557" cy="845"/>
          </a:xfrm>
        </p:grpSpPr>
        <p:pic>
          <p:nvPicPr>
            <p:cNvPr id="23568" name="Прямоугольник 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71" y="3287"/>
              <a:ext cx="2557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1440" y="3330"/>
              <a:ext cx="2385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Предоставляются местным бюджетам на выполнение переданных полномочий Российской Федерации, субъекта РФ </a:t>
              </a:r>
            </a:p>
          </p:txBody>
        </p:sp>
      </p:grpSp>
      <p:grpSp>
        <p:nvGrpSpPr>
          <p:cNvPr id="23558" name="Прямоугольник 8"/>
          <p:cNvGrpSpPr>
            <a:grpSpLocks/>
          </p:cNvGrpSpPr>
          <p:nvPr/>
        </p:nvGrpSpPr>
        <p:grpSpPr bwMode="auto">
          <a:xfrm>
            <a:off x="5962650" y="5218113"/>
            <a:ext cx="3284538" cy="1341437"/>
            <a:chOff x="3756" y="3287"/>
            <a:chExt cx="2069" cy="845"/>
          </a:xfrm>
        </p:grpSpPr>
        <p:pic>
          <p:nvPicPr>
            <p:cNvPr id="23566" name="Прямоугольник 8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56" y="3287"/>
              <a:ext cx="2069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3825" y="3330"/>
              <a:ext cx="1935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Предоставляются на условиях долевого софинансирования расходов других бюджетов</a:t>
              </a: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214313" y="4500563"/>
            <a:ext cx="2125662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Дотации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071813" y="4500563"/>
            <a:ext cx="250825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Субвенции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6786563" y="4500563"/>
            <a:ext cx="217805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Субсидии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964406" y="4036219"/>
            <a:ext cx="642938" cy="57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858419" y="4358482"/>
            <a:ext cx="7127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572250" y="4000500"/>
            <a:ext cx="928688" cy="57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3565" name="Рисунок 26" descr="иконки финансы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9525" y="0"/>
            <a:ext cx="2784475" cy="248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8215312" cy="928687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Из чего состоят доходы бюджета сельского поселения в 2020 году?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4213" y="1628775"/>
            <a:ext cx="2592387" cy="10715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Налоговые доходы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92725" y="1643063"/>
            <a:ext cx="3136900" cy="107156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Безвозмездные поступления</a:t>
            </a:r>
          </a:p>
        </p:txBody>
      </p:sp>
      <p:grpSp>
        <p:nvGrpSpPr>
          <p:cNvPr id="46084" name="Заголовок 1"/>
          <p:cNvGrpSpPr>
            <a:grpSpLocks/>
          </p:cNvGrpSpPr>
          <p:nvPr/>
        </p:nvGrpSpPr>
        <p:grpSpPr bwMode="auto">
          <a:xfrm>
            <a:off x="323850" y="3357563"/>
            <a:ext cx="3543300" cy="2895600"/>
            <a:chOff x="169" y="2093"/>
            <a:chExt cx="1643" cy="1824"/>
          </a:xfrm>
        </p:grpSpPr>
        <p:pic>
          <p:nvPicPr>
            <p:cNvPr id="46092" name="Заголовок 1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9" y="2093"/>
              <a:ext cx="1643" cy="1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093" name="Text Box 6"/>
            <p:cNvSpPr txBox="1">
              <a:spLocks noChangeArrowheads="1"/>
            </p:cNvSpPr>
            <p:nvPr/>
          </p:nvSpPr>
          <p:spPr bwMode="auto">
            <a:xfrm>
              <a:off x="225" y="2115"/>
              <a:ext cx="1530" cy="1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ru-RU" sz="16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-налог на доходы физических лиц;</a:t>
              </a:r>
            </a:p>
            <a:p>
              <a:pPr>
                <a:buFontTx/>
                <a:buChar char="-"/>
              </a:pPr>
              <a:r>
                <a:rPr lang="ru-RU" sz="16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налоги на имущество;</a:t>
              </a:r>
            </a:p>
            <a:p>
              <a:r>
                <a:rPr lang="ru-RU" sz="16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налоги на совокупный доход;</a:t>
              </a:r>
            </a:p>
          </p:txBody>
        </p:sp>
      </p:grpSp>
      <p:grpSp>
        <p:nvGrpSpPr>
          <p:cNvPr id="46085" name="Заголовок 1"/>
          <p:cNvGrpSpPr>
            <a:grpSpLocks/>
          </p:cNvGrpSpPr>
          <p:nvPr/>
        </p:nvGrpSpPr>
        <p:grpSpPr bwMode="auto">
          <a:xfrm>
            <a:off x="5148263" y="3284538"/>
            <a:ext cx="3724275" cy="2895600"/>
            <a:chOff x="3948" y="2093"/>
            <a:chExt cx="1620" cy="1824"/>
          </a:xfrm>
        </p:grpSpPr>
        <p:pic>
          <p:nvPicPr>
            <p:cNvPr id="46090" name="Заголовок 1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48" y="2093"/>
              <a:ext cx="1620" cy="1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091" name="Text Box 12"/>
            <p:cNvSpPr txBox="1">
              <a:spLocks noChangeArrowheads="1"/>
            </p:cNvSpPr>
            <p:nvPr/>
          </p:nvSpPr>
          <p:spPr bwMode="auto">
            <a:xfrm>
              <a:off x="4005" y="2115"/>
              <a:ext cx="1530" cy="1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buFontTx/>
                <a:buChar char="-"/>
              </a:pPr>
              <a:r>
                <a:rPr lang="ru-RU" sz="16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дотации;</a:t>
              </a:r>
            </a:p>
            <a:p>
              <a:pPr>
                <a:buFontTx/>
                <a:buChar char="-"/>
              </a:pPr>
              <a:r>
                <a:rPr lang="ru-RU" sz="16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субсидии;</a:t>
              </a:r>
            </a:p>
            <a:p>
              <a:pPr>
                <a:buFontTx/>
                <a:buChar char="-"/>
              </a:pPr>
              <a:r>
                <a:rPr lang="ru-RU" sz="16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субвенции;</a:t>
              </a:r>
            </a:p>
            <a:p>
              <a:pPr>
                <a:buFontTx/>
                <a:buChar char="-"/>
              </a:pPr>
              <a:r>
                <a:rPr lang="ru-RU" sz="16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иные межбюджетные трансферты</a:t>
              </a:r>
            </a:p>
          </p:txBody>
        </p:sp>
      </p:grpSp>
      <p:sp>
        <p:nvSpPr>
          <p:cNvPr id="46086" name="Заголовок 1"/>
          <p:cNvSpPr txBox="1">
            <a:spLocks/>
          </p:cNvSpPr>
          <p:nvPr/>
        </p:nvSpPr>
        <p:spPr bwMode="auto">
          <a:xfrm>
            <a:off x="1476375" y="2781300"/>
            <a:ext cx="13573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>
                <a:solidFill>
                  <a:schemeClr val="bg1"/>
                </a:solidFill>
                <a:latin typeface="Calibri" pitchFamily="34" charset="0"/>
              </a:rPr>
              <a:t>620,8</a:t>
            </a:r>
          </a:p>
        </p:txBody>
      </p:sp>
      <p:sp>
        <p:nvSpPr>
          <p:cNvPr id="46087" name="Заголовок 1"/>
          <p:cNvSpPr txBox="1">
            <a:spLocks/>
          </p:cNvSpPr>
          <p:nvPr/>
        </p:nvSpPr>
        <p:spPr bwMode="auto">
          <a:xfrm>
            <a:off x="4000500" y="2786063"/>
            <a:ext cx="1143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24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6088" name="Заголовок 1"/>
          <p:cNvSpPr txBox="1">
            <a:spLocks/>
          </p:cNvSpPr>
          <p:nvPr/>
        </p:nvSpPr>
        <p:spPr bwMode="auto">
          <a:xfrm>
            <a:off x="6227763" y="2708275"/>
            <a:ext cx="13573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>
                <a:solidFill>
                  <a:schemeClr val="bg1"/>
                </a:solidFill>
                <a:latin typeface="Calibri" pitchFamily="34" charset="0"/>
              </a:rPr>
              <a:t>3422,6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7667625" y="1000125"/>
            <a:ext cx="1476375" cy="5715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т</a:t>
            </a:r>
            <a:r>
              <a:rPr lang="ru-RU" sz="20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ыс</a:t>
            </a:r>
            <a:r>
              <a:rPr lang="ru-RU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rganization Chart 2"/>
          <p:cNvGraphicFramePr>
            <a:graphicFrameLocks/>
          </p:cNvGraphicFramePr>
          <p:nvPr>
            <p:ph type="dgm" idx="1"/>
          </p:nvPr>
        </p:nvGraphicFramePr>
        <p:xfrm>
          <a:off x="323850" y="333375"/>
          <a:ext cx="8424863" cy="4967288"/>
        </p:xfrm>
        <a:graphic>
          <a:graphicData uri="http://schemas.openxmlformats.org/drawingml/2006/compatibility">
            <com:legacyDrawing xmlns:com="http://schemas.openxmlformats.org/drawingml/2006/compatibility" spid="_x0000_s43010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1565</TotalTime>
  <Words>824</Words>
  <Application>Microsoft Office PowerPoint</Application>
  <PresentationFormat>Экран (4:3)</PresentationFormat>
  <Paragraphs>205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Times New Roman</vt:lpstr>
      <vt:lpstr>Franklin Gothic Book</vt:lpstr>
      <vt:lpstr>Тема Office</vt:lpstr>
      <vt:lpstr>Диаграмма Microsoft Graph</vt:lpstr>
      <vt:lpstr>Диаграмма Microsoft Office Excel</vt:lpstr>
      <vt:lpstr>Диаграмма</vt:lpstr>
      <vt:lpstr>Слайд 1</vt:lpstr>
      <vt:lpstr>Уважаемые жители сельского поселения «Село Волосово - Дудино»!</vt:lpstr>
      <vt:lpstr>Что такое бюджет? </vt:lpstr>
      <vt:lpstr>  Этапы работы с бюджетом</vt:lpstr>
      <vt:lpstr>Основные понятия</vt:lpstr>
      <vt:lpstr>Основные направления бюджетной и налоговой политики сельского поселения</vt:lpstr>
      <vt:lpstr>Основные понятия</vt:lpstr>
      <vt:lpstr>Из чего состоят доходы бюджета сельского поселения в 2020 году?</vt:lpstr>
      <vt:lpstr>Слайд 9</vt:lpstr>
      <vt:lpstr>Слайд 10</vt:lpstr>
      <vt:lpstr>СТРУКТУРА НАЛОГОВЫХ ДОХОДОВ</vt:lpstr>
      <vt:lpstr>Слайд 12</vt:lpstr>
      <vt:lpstr>Слайд 13</vt:lpstr>
      <vt:lpstr>Слайд 14</vt:lpstr>
      <vt:lpstr>Расходы бюджета СП «Село Волосово - Дудино» в рамках программных  и непрограммных  расходов</vt:lpstr>
      <vt:lpstr>Слайд 16</vt:lpstr>
      <vt:lpstr>Слайд 17</vt:lpstr>
      <vt:lpstr>Слайд 18</vt:lpstr>
    </vt:vector>
  </TitlesOfParts>
  <Company>Администрация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Людмила</dc:creator>
  <cp:lastModifiedBy>User</cp:lastModifiedBy>
  <cp:revision>178</cp:revision>
  <dcterms:created xsi:type="dcterms:W3CDTF">2015-04-08T05:02:45Z</dcterms:created>
  <dcterms:modified xsi:type="dcterms:W3CDTF">2020-09-16T07:37:14Z</dcterms:modified>
</cp:coreProperties>
</file>