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4" r:id="rId2"/>
    <p:sldId id="278" r:id="rId3"/>
    <p:sldId id="259" r:id="rId4"/>
    <p:sldId id="260" r:id="rId5"/>
    <p:sldId id="261" r:id="rId6"/>
    <p:sldId id="263" r:id="rId7"/>
    <p:sldId id="262" r:id="rId8"/>
    <p:sldId id="266" r:id="rId9"/>
    <p:sldId id="291" r:id="rId10"/>
    <p:sldId id="292" r:id="rId11"/>
    <p:sldId id="296" r:id="rId12"/>
    <p:sldId id="289" r:id="rId13"/>
    <p:sldId id="290" r:id="rId14"/>
    <p:sldId id="269" r:id="rId15"/>
    <p:sldId id="294" r:id="rId16"/>
    <p:sldId id="295" r:id="rId17"/>
    <p:sldId id="288" r:id="rId18"/>
    <p:sldId id="27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29" autoAdjust="0"/>
    <p:restoredTop sz="94743" autoAdjust="0"/>
  </p:normalViewPr>
  <p:slideViewPr>
    <p:cSldViewPr>
      <p:cViewPr varScale="1">
        <p:scale>
          <a:sx n="82" d="100"/>
          <a:sy n="82" d="100"/>
        </p:scale>
        <p:origin x="176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1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8327159701408308"/>
          <c:y val="5.0691311357857941E-2"/>
          <c:w val="0.51337792642140467"/>
          <c:h val="0.75345622119815669"/>
        </c:manualLayout>
      </c:layout>
      <c:bar3D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hlink"/>
            </a:solidFill>
            <a:ln w="1267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3684.1</c:v>
                </c:pt>
                <c:pt idx="1">
                  <c:v>3463.8</c:v>
                </c:pt>
                <c:pt idx="2">
                  <c:v>3753.8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18-4DF2-A56C-DCE6C376A3E9}"/>
            </c:ext>
          </c:extLst>
        </c:ser>
        <c:ser>
          <c:idx val="8"/>
          <c:order val="1"/>
          <c:tx>
            <c:strRef>
              <c:f>Sheet1!$A$3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FF0000"/>
            </a:solidFill>
            <a:ln w="1267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1264.5</c:v>
                </c:pt>
                <c:pt idx="1">
                  <c:v>1280.3</c:v>
                </c:pt>
                <c:pt idx="2">
                  <c:v>1296.3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18-4DF2-A56C-DCE6C376A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86962608"/>
        <c:axId val="1"/>
        <c:axId val="0"/>
      </c:bar3DChart>
      <c:catAx>
        <c:axId val="18696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22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22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ru-RU"/>
          </a:p>
        </c:txPr>
        <c:crossAx val="186962608"/>
        <c:crosses val="autoZero"/>
        <c:crossBetween val="between"/>
      </c:valAx>
      <c:spPr>
        <a:noFill/>
        <a:ln w="25353">
          <a:noFill/>
        </a:ln>
      </c:spPr>
    </c:plotArea>
    <c:legend>
      <c:legendPos val="r"/>
      <c:layout>
        <c:manualLayout>
          <c:xMode val="edge"/>
          <c:yMode val="edge"/>
          <c:x val="0.65551839464882944"/>
          <c:y val="0.36405529953917048"/>
          <c:w val="0.33779264214046822"/>
          <c:h val="0.27419354838709675"/>
        </c:manualLayout>
      </c:layout>
      <c:overlay val="0"/>
      <c:spPr>
        <a:noFill/>
        <a:ln w="3169">
          <a:solidFill>
            <a:schemeClr val="tx1"/>
          </a:solidFill>
          <a:prstDash val="solid"/>
        </a:ln>
      </c:spPr>
      <c:txPr>
        <a:bodyPr/>
        <a:lstStyle/>
        <a:p>
          <a:pPr>
            <a:defRPr sz="1492" b="1" i="0" u="none" strike="noStrike" baseline="0">
              <a:solidFill>
                <a:srgbClr val="000000"/>
              </a:solidFill>
              <a:latin typeface="Trebuchet MS"/>
              <a:ea typeface="Trebuchet MS"/>
              <a:cs typeface="Trebuchet M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22" b="1" i="0" u="none" strike="noStrike" baseline="0">
          <a:solidFill>
            <a:schemeClr val="tx1"/>
          </a:solidFill>
          <a:latin typeface="Trebuchet MS"/>
          <a:ea typeface="Trebuchet MS"/>
          <a:cs typeface="Trebuchet M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0"/>
      <c:depthPercent val="80"/>
      <c:rAngAx val="1"/>
    </c:view3D>
    <c:floor>
      <c:thickness val="0"/>
    </c:floor>
    <c:sideWall>
      <c:thickness val="0"/>
      <c:spPr>
        <a:noFill/>
        <a:ln>
          <a:noFill/>
        </a:ln>
        <a:scene3d>
          <a:camera prst="orthographicFront"/>
          <a:lightRig rig="threePt" dir="t"/>
        </a:scene3d>
        <a:sp3d>
          <a:bevelB w="6350"/>
        </a:sp3d>
      </c:spPr>
    </c:sideWall>
    <c:backWall>
      <c:thickness val="0"/>
      <c:spPr>
        <a:noFill/>
        <a:ln>
          <a:noFill/>
        </a:ln>
        <a:scene3d>
          <a:camera prst="orthographicFront"/>
          <a:lightRig rig="threePt" dir="t"/>
        </a:scene3d>
        <a:sp3d>
          <a:bevelB w="6350"/>
        </a:sp3d>
      </c:spPr>
    </c:backWall>
    <c:plotArea>
      <c:layout>
        <c:manualLayout>
          <c:layoutTarget val="inner"/>
          <c:xMode val="edge"/>
          <c:yMode val="edge"/>
          <c:x val="8.9983022071307303E-2"/>
          <c:y val="4.9107142857142856E-2"/>
          <c:w val="0.87606112054329377"/>
          <c:h val="0.566964285714285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сельского поселения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3.4430866680337791E-2"/>
                  <c:y val="-0.12562898387701538"/>
                </c:manualLayout>
              </c:layout>
              <c:spPr>
                <a:noFill/>
                <a:ln w="37567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2B-4E32-A4E6-AE206169DE4D}"/>
                </c:ext>
              </c:extLst>
            </c:dLbl>
            <c:dLbl>
              <c:idx val="1"/>
              <c:layout>
                <c:manualLayout>
                  <c:x val="-3.0661232688642515E-2"/>
                  <c:y val="-8.6725253093363375E-2"/>
                </c:manualLayout>
              </c:layout>
              <c:spPr>
                <a:noFill/>
                <a:ln w="37567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2B-4E32-A4E6-AE206169DE4D}"/>
                </c:ext>
              </c:extLst>
            </c:dLbl>
            <c:dLbl>
              <c:idx val="2"/>
              <c:layout>
                <c:manualLayout>
                  <c:x val="-6.1797234884915175E-2"/>
                  <c:y val="-0.12038307711536057"/>
                </c:manualLayout>
              </c:layout>
              <c:spPr>
                <a:noFill/>
                <a:ln w="37567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2B-4E32-A4E6-AE206169DE4D}"/>
                </c:ext>
              </c:extLst>
            </c:dLbl>
            <c:spPr>
              <a:noFill/>
              <a:ln w="3756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1197</c:v>
                </c:pt>
                <c:pt idx="1">
                  <c:v>1209</c:v>
                </c:pt>
                <c:pt idx="2">
                  <c:v>1223</c:v>
                </c:pt>
              </c:numCache>
            </c:numRef>
          </c:val>
          <c:shape val="coneToMax"/>
          <c:extLst>
            <c:ext xmlns:c16="http://schemas.microsoft.com/office/drawing/2014/chart" uri="{C3380CC4-5D6E-409C-BE32-E72D297353CC}">
              <c16:uniqueId val="{00000003-8E2B-4E32-A4E6-AE206169DE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04048272"/>
        <c:axId val="1"/>
        <c:axId val="0"/>
      </c:bar3DChart>
      <c:catAx>
        <c:axId val="20404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4048272"/>
        <c:crosses val="autoZero"/>
        <c:crossBetween val="between"/>
      </c:valAx>
      <c:spPr>
        <a:noFill/>
        <a:ln w="37567">
          <a:noFill/>
        </a:ln>
      </c:spPr>
    </c:plotArea>
    <c:plotVisOnly val="1"/>
    <c:dispBlanksAs val="gap"/>
    <c:showDLblsOverMax val="0"/>
  </c:chart>
  <c:txPr>
    <a:bodyPr/>
    <a:lstStyle/>
    <a:p>
      <a:pPr>
        <a:defRPr sz="2662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F74EA47-F5DF-4F53-A459-B4C02452F57D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F9E547F-60BF-47F7-A073-00628365B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9ED58-41F3-449D-8718-B1380567F11F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3DD99-E0DF-441F-8ACC-A20C76188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B110F-740F-432C-AEEA-63B7B6BB46C1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58C83-CA09-4DD9-815B-DE80E7204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96B29-71BB-4CAB-AF97-F21021A5CF8A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96FE7-2AFF-4CB7-A7C1-482360DF8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87A5E-382D-4D40-B7CC-E7C672226759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BE090-2F8C-4463-AAD8-248EF831CD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E8B47-EA32-44F3-A8D6-A0BDD35135D2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CF78B-BE47-42F3-B1D5-38BD0F2E5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1D0DA-B2E8-4338-AEA6-B9E4381C24C5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37684-B625-4787-B3EE-D1A540FEC8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D0ED2-0BCD-413A-B716-01B550626ED7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27226-D602-460A-97B8-63854300D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21CEF-A141-422E-8F93-246D96FC40C2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EB32E-4670-4FEC-8953-05CBB704D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3FA4B-8FC7-438A-9B1D-22917ACDACCF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F1862-326B-4136-9CDB-581B75D6C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FDAA5-46D4-4484-BB2A-4F111A467A08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B3D7F-6111-49E6-BD04-C8D3F1DC1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697F1-FE45-48B2-8862-090D5FBFE1D6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CF40A-98D1-45A2-9B7B-F538F5FB5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E2650-C09B-43DB-8DEF-BEB3432CBCD2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243B6-C015-4BFE-9673-75361B55F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54D1A-9893-47CF-B428-AEDCB3BCB6AD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8FF2B-8A3D-4E1A-B31A-0A94815B5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AA02E-B523-4273-B4E6-B7E3661D46E9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8313C-28D1-481E-98FA-30E8626F3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FE0C1C-78A3-4BA3-84A7-5E50E93F8CD8}" type="datetimeFigureOut">
              <a:rPr lang="ru-RU"/>
              <a:pPr>
                <a:defRPr/>
              </a:pPr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B7E3E7-57C2-408B-BCD4-7B39084AAD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Молодежный\Desktop\i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3" y="217488"/>
            <a:ext cx="7645400" cy="436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2286000" y="2690813"/>
            <a:ext cx="4518025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088" y="4721225"/>
            <a:ext cx="7345362" cy="1660525"/>
          </a:xfrm>
          <a:prstGeom prst="roundRect">
            <a:avLst>
              <a:gd name="adj" fmla="val 12351"/>
            </a:avLst>
          </a:prstGeom>
          <a:solidFill>
            <a:schemeClr val="accent5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СЕЛЬСКОЕ ПОСЕЛЕНИЕ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«СЕЛО ВОЛОСОВО-ДУДИНО»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 2022 ГОД И ПЛАНОВЫЙ ПЕРИОД 2023 И 2024 ГОДОВ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WordArt 2"/>
          <p:cNvSpPr>
            <a:spLocks noChangeArrowheads="1" noChangeShapeType="1" noTextEdit="1"/>
          </p:cNvSpPr>
          <p:nvPr/>
        </p:nvSpPr>
        <p:spPr bwMode="auto">
          <a:xfrm>
            <a:off x="468313" y="188913"/>
            <a:ext cx="8424862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ОСНОВНЫЕ ХАРАКТЕРИСТИКИ ДОХОДОВ </a:t>
            </a:r>
          </a:p>
          <a:p>
            <a:pPr algn="ctr"/>
            <a:r>
              <a:rPr lang="ru-RU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БЮДЖЕТА СЕЛЬСКОГО ПОСЕЛЕНИЯ "СЕЛО ВОЛОСОВО -ДУДИНО"</a:t>
            </a:r>
          </a:p>
          <a:p>
            <a:pPr algn="ctr"/>
            <a:r>
              <a:rPr lang="ru-RU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НА 2021 год и плановый период</a:t>
            </a:r>
          </a:p>
          <a:p>
            <a:pPr algn="ctr"/>
            <a:r>
              <a:rPr lang="ru-RU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2022 и 2023 годов, </a:t>
            </a:r>
            <a:r>
              <a:rPr lang="ru-RU" b="1" kern="10" dirty="0" err="1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тыс.рублей</a:t>
            </a:r>
            <a:endParaRPr lang="ru-RU" b="1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61353"/>
              </p:ext>
            </p:extLst>
          </p:nvPr>
        </p:nvGraphicFramePr>
        <p:xfrm>
          <a:off x="1814513" y="1751013"/>
          <a:ext cx="6450012" cy="4119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48" name="Object 4"/>
          <p:cNvGraphicFramePr>
            <a:graphicFrameLocks noGrp="1" noChangeAspect="1"/>
          </p:cNvGraphicFramePr>
          <p:nvPr>
            <p:ph/>
          </p:nvPr>
        </p:nvGraphicFramePr>
        <p:xfrm>
          <a:off x="468313" y="260350"/>
          <a:ext cx="8220075" cy="585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Диаграмма" r:id="rId2" imgW="8229546" imgH="5859864" progId="MSGraph.Chart.8">
                  <p:embed followColorScheme="full"/>
                </p:oleObj>
              </mc:Choice>
              <mc:Fallback>
                <p:oleObj name="Диаграмма" r:id="rId2" imgW="8229546" imgH="5859864" progId="MSGraph.Chart.8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60350"/>
                        <a:ext cx="8220075" cy="585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9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sz="2400"/>
              <a:t>СТРУКТУРА НАЛОГОВЫХ ДОХОДОВ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Динамика поступления земельного налога в бюджет  сельского поселения</a:t>
            </a: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3482459"/>
              </p:ext>
            </p:extLst>
          </p:nvPr>
        </p:nvGraphicFramePr>
        <p:xfrm>
          <a:off x="304800" y="1828800"/>
          <a:ext cx="8340725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801" name="TextBox 4"/>
          <p:cNvSpPr txBox="1">
            <a:spLocks noChangeArrowheads="1"/>
          </p:cNvSpPr>
          <p:nvPr/>
        </p:nvSpPr>
        <p:spPr bwMode="auto">
          <a:xfrm>
            <a:off x="642938" y="1357313"/>
            <a:ext cx="1357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5714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Безвозмездные поступления </a:t>
            </a:r>
          </a:p>
        </p:txBody>
      </p:sp>
      <p:sp>
        <p:nvSpPr>
          <p:cNvPr id="59396" name="TextBox 4"/>
          <p:cNvSpPr txBox="1">
            <a:spLocks noChangeArrowheads="1"/>
          </p:cNvSpPr>
          <p:nvPr/>
        </p:nvSpPr>
        <p:spPr bwMode="auto">
          <a:xfrm>
            <a:off x="7429500" y="785813"/>
            <a:ext cx="1357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</a:p>
        </p:txBody>
      </p:sp>
      <p:graphicFrame>
        <p:nvGraphicFramePr>
          <p:cNvPr id="5943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649575"/>
              </p:ext>
            </p:extLst>
          </p:nvPr>
        </p:nvGraphicFramePr>
        <p:xfrm>
          <a:off x="285750" y="1052513"/>
          <a:ext cx="8358188" cy="5761039"/>
        </p:xfrm>
        <a:graphic>
          <a:graphicData uri="http://schemas.openxmlformats.org/drawingml/2006/table">
            <a:tbl>
              <a:tblPr/>
              <a:tblGrid>
                <a:gridCol w="2428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0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2022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2023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2024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5D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5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Безвозмездные поступление, ВСЕГО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3684,1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3463,8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3753,8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Дотация на выравнивание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2756,8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2756,8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2756,8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Субсидии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329,6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2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313" y="428625"/>
            <a:ext cx="8286750" cy="10668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Программные расходы бюджета сельского поселения на 2022 год</a:t>
            </a:r>
          </a:p>
        </p:txBody>
      </p:sp>
      <p:graphicFrame>
        <p:nvGraphicFramePr>
          <p:cNvPr id="28674" name="Диаграмма 4"/>
          <p:cNvGraphicFramePr>
            <a:graphicFrameLocks/>
          </p:cNvGraphicFramePr>
          <p:nvPr/>
        </p:nvGraphicFramePr>
        <p:xfrm>
          <a:off x="541338" y="2554288"/>
          <a:ext cx="5910262" cy="360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Диаграмма" r:id="rId2" imgW="5899163" imgH="3733740" progId="Excel.Chart.8">
                  <p:embed/>
                </p:oleObj>
              </mc:Choice>
              <mc:Fallback>
                <p:oleObj name="Диаграмма" r:id="rId2" imgW="5899163" imgH="3733740" progId="Excel.Char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554288"/>
                        <a:ext cx="5910262" cy="360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755650" y="1989138"/>
            <a:ext cx="3714750" cy="428625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 муниципальных программ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57813" y="2133600"/>
            <a:ext cx="3643312" cy="7953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Доля расходов в рамках муниципальных программ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5148263" y="2997200"/>
            <a:ext cx="2143125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679" name="Заголовок 1"/>
          <p:cNvSpPr txBox="1">
            <a:spLocks/>
          </p:cNvSpPr>
          <p:nvPr/>
        </p:nvSpPr>
        <p:spPr bwMode="auto">
          <a:xfrm>
            <a:off x="4787900" y="3429000"/>
            <a:ext cx="13684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Calibri" pitchFamily="34" charset="0"/>
              </a:rPr>
              <a:t>     98,4%</a:t>
            </a:r>
          </a:p>
        </p:txBody>
      </p:sp>
      <p:sp>
        <p:nvSpPr>
          <p:cNvPr id="28680" name="Заголовок 1"/>
          <p:cNvSpPr txBox="1">
            <a:spLocks/>
          </p:cNvSpPr>
          <p:nvPr/>
        </p:nvSpPr>
        <p:spPr bwMode="auto">
          <a:xfrm>
            <a:off x="2195513" y="4581525"/>
            <a:ext cx="252095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>
                <a:solidFill>
                  <a:schemeClr val="bg1"/>
                </a:solidFill>
                <a:latin typeface="Calibri" pitchFamily="34" charset="0"/>
              </a:rPr>
              <a:t>Программные расходы</a:t>
            </a:r>
          </a:p>
        </p:txBody>
      </p:sp>
      <p:sp>
        <p:nvSpPr>
          <p:cNvPr id="28681" name="Text Box 10"/>
          <p:cNvSpPr txBox="1">
            <a:spLocks noChangeArrowheads="1"/>
          </p:cNvSpPr>
          <p:nvPr/>
        </p:nvSpPr>
        <p:spPr bwMode="auto">
          <a:xfrm>
            <a:off x="900113" y="2708275"/>
            <a:ext cx="223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bg1"/>
                </a:solidFill>
              </a:rPr>
              <a:t>Непрограммные</a:t>
            </a:r>
            <a:r>
              <a:rPr lang="ru-RU"/>
              <a:t> </a:t>
            </a:r>
            <a:r>
              <a:rPr lang="ru-RU">
                <a:solidFill>
                  <a:schemeClr val="bg1"/>
                </a:solidFill>
              </a:rPr>
              <a:t>расходы – 1,6%</a:t>
            </a:r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>
            <a:off x="2195513" y="3213100"/>
            <a:ext cx="936625" cy="714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Цилиндр 2"/>
          <p:cNvSpPr/>
          <p:nvPr/>
        </p:nvSpPr>
        <p:spPr>
          <a:xfrm>
            <a:off x="395536" y="1412776"/>
            <a:ext cx="504056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БЮДЖЕТ</a:t>
            </a:r>
          </a:p>
        </p:txBody>
      </p:sp>
      <p:sp>
        <p:nvSpPr>
          <p:cNvPr id="62466" name="Скругленный прямоугольник 5"/>
          <p:cNvSpPr>
            <a:spLocks noChangeArrowheads="1"/>
          </p:cNvSpPr>
          <p:nvPr/>
        </p:nvSpPr>
        <p:spPr bwMode="auto">
          <a:xfrm>
            <a:off x="2484438" y="1628775"/>
            <a:ext cx="2016125" cy="1223963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chemeClr val="bg2"/>
                </a:solidFill>
                <a:latin typeface="Franklin Gothic Book" pitchFamily="34" charset="0"/>
              </a:rPr>
              <a:t>Муниципальные программы</a:t>
            </a:r>
          </a:p>
        </p:txBody>
      </p:sp>
      <p:sp>
        <p:nvSpPr>
          <p:cNvPr id="62467" name="Скругленный прямоугольник 11"/>
          <p:cNvSpPr>
            <a:spLocks noChangeArrowheads="1"/>
          </p:cNvSpPr>
          <p:nvPr/>
        </p:nvSpPr>
        <p:spPr bwMode="auto">
          <a:xfrm>
            <a:off x="2700338" y="4941888"/>
            <a:ext cx="2168525" cy="9350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solidFill>
                  <a:schemeClr val="bg2"/>
                </a:solidFill>
                <a:latin typeface="Franklin Gothic Book" pitchFamily="34" charset="0"/>
              </a:rPr>
              <a:t>Непрограммные расходы</a:t>
            </a:r>
          </a:p>
        </p:txBody>
      </p:sp>
      <p:sp>
        <p:nvSpPr>
          <p:cNvPr id="9" name="Цилиндр 8"/>
          <p:cNvSpPr/>
          <p:nvPr/>
        </p:nvSpPr>
        <p:spPr>
          <a:xfrm>
            <a:off x="1403648" y="1422400"/>
            <a:ext cx="936104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Программные и непрограммные расходы</a:t>
            </a:r>
          </a:p>
        </p:txBody>
      </p:sp>
      <p:cxnSp>
        <p:nvCxnSpPr>
          <p:cNvPr id="11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900113" y="3789363"/>
            <a:ext cx="503237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268538" y="2924175"/>
            <a:ext cx="769937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411413" y="35734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72" name="Прямоугольник с одним вырезанным углом 27"/>
          <p:cNvSpPr>
            <a:spLocks noChangeArrowheads="1"/>
          </p:cNvSpPr>
          <p:nvPr/>
        </p:nvSpPr>
        <p:spPr bwMode="auto">
          <a:xfrm>
            <a:off x="4643438" y="981075"/>
            <a:ext cx="4500562" cy="935038"/>
          </a:xfrm>
          <a:custGeom>
            <a:avLst/>
            <a:gdLst>
              <a:gd name="T0" fmla="*/ 12943316 w 3455987"/>
              <a:gd name="T1" fmla="*/ 7268640 h 576262"/>
              <a:gd name="T2" fmla="*/ 6471663 w 3455987"/>
              <a:gd name="T3" fmla="*/ 14537280 h 576262"/>
              <a:gd name="T4" fmla="*/ 0 w 3455987"/>
              <a:gd name="T5" fmla="*/ 7268640 h 576262"/>
              <a:gd name="T6" fmla="*/ 6471663 w 3455987"/>
              <a:gd name="T7" fmla="*/ 0 h 576262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455987"/>
              <a:gd name="T13" fmla="*/ 48023 h 576262"/>
              <a:gd name="T14" fmla="*/ 3407963 w 3455987"/>
              <a:gd name="T15" fmla="*/ 576262 h 5762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55987" h="576262">
                <a:moveTo>
                  <a:pt x="0" y="0"/>
                </a:moveTo>
                <a:lnTo>
                  <a:pt x="3359941" y="0"/>
                </a:lnTo>
                <a:lnTo>
                  <a:pt x="3455987" y="96046"/>
                </a:lnTo>
                <a:lnTo>
                  <a:pt x="3455987" y="576262"/>
                </a:lnTo>
                <a:lnTo>
                  <a:pt x="0" y="576262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chemeClr val="bg1"/>
                </a:solidFill>
              </a:rPr>
              <a:t>МП «Развитие транспортной инфраструктуры на территории  СП «В-Дудино»</a:t>
            </a:r>
          </a:p>
          <a:p>
            <a:pPr algn="ctr"/>
            <a:endParaRPr lang="ru-RU" sz="11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73" name="Прямоугольник с одним вырезанным углом 30"/>
          <p:cNvSpPr>
            <a:spLocks noChangeArrowheads="1"/>
          </p:cNvSpPr>
          <p:nvPr/>
        </p:nvSpPr>
        <p:spPr bwMode="auto">
          <a:xfrm>
            <a:off x="5292725" y="2205038"/>
            <a:ext cx="3527425" cy="720725"/>
          </a:xfrm>
          <a:custGeom>
            <a:avLst/>
            <a:gdLst>
              <a:gd name="T0" fmla="*/ 3527425 w 3527425"/>
              <a:gd name="T1" fmla="*/ 64582 h 936625"/>
              <a:gd name="T2" fmla="*/ 1763718 w 3527425"/>
              <a:gd name="T3" fmla="*/ 129163 h 936625"/>
              <a:gd name="T4" fmla="*/ 0 w 3527425"/>
              <a:gd name="T5" fmla="*/ 64582 h 936625"/>
              <a:gd name="T6" fmla="*/ 1763718 w 3527425"/>
              <a:gd name="T7" fmla="*/ 0 h 93662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527425"/>
              <a:gd name="T13" fmla="*/ 78054 h 936625"/>
              <a:gd name="T14" fmla="*/ 3449371 w 3527425"/>
              <a:gd name="T15" fmla="*/ 936625 h 936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27425" h="936625">
                <a:moveTo>
                  <a:pt x="0" y="0"/>
                </a:moveTo>
                <a:lnTo>
                  <a:pt x="3371318" y="0"/>
                </a:lnTo>
                <a:lnTo>
                  <a:pt x="3527425" y="156107"/>
                </a:lnTo>
                <a:lnTo>
                  <a:pt x="3527425" y="936625"/>
                </a:lnTo>
                <a:lnTo>
                  <a:pt x="0" y="936625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200" b="1">
                <a:solidFill>
                  <a:srgbClr val="002060"/>
                </a:solidFill>
              </a:rPr>
              <a:t>МП «Комплексное развитие территории МО СП «Село Волосово - Дудино» </a:t>
            </a:r>
          </a:p>
        </p:txBody>
      </p:sp>
      <p:sp>
        <p:nvSpPr>
          <p:cNvPr id="62474" name="Прямоугольник с одним вырезанным углом 31"/>
          <p:cNvSpPr>
            <a:spLocks noChangeArrowheads="1"/>
          </p:cNvSpPr>
          <p:nvPr/>
        </p:nvSpPr>
        <p:spPr bwMode="auto">
          <a:xfrm>
            <a:off x="5364163" y="3141663"/>
            <a:ext cx="3576637" cy="647700"/>
          </a:xfrm>
          <a:custGeom>
            <a:avLst/>
            <a:gdLst>
              <a:gd name="T0" fmla="*/ 3576629 w 3576638"/>
              <a:gd name="T1" fmla="*/ 1639490 h 431800"/>
              <a:gd name="T2" fmla="*/ 1788319 w 3576638"/>
              <a:gd name="T3" fmla="*/ 3278983 h 431800"/>
              <a:gd name="T4" fmla="*/ 0 w 3576638"/>
              <a:gd name="T5" fmla="*/ 1639490 h 431800"/>
              <a:gd name="T6" fmla="*/ 1788319 w 3576638"/>
              <a:gd name="T7" fmla="*/ 0 h 431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576638"/>
              <a:gd name="T13" fmla="*/ 35984 h 431800"/>
              <a:gd name="T14" fmla="*/ 3540652 w 3576638"/>
              <a:gd name="T15" fmla="*/ 431800 h 431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76638" h="431800">
                <a:moveTo>
                  <a:pt x="0" y="0"/>
                </a:moveTo>
                <a:lnTo>
                  <a:pt x="3504670" y="0"/>
                </a:lnTo>
                <a:lnTo>
                  <a:pt x="3576638" y="71968"/>
                </a:lnTo>
                <a:lnTo>
                  <a:pt x="3576638" y="431800"/>
                </a:lnTo>
                <a:lnTo>
                  <a:pt x="0" y="431800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02060"/>
                </a:solidFill>
              </a:rPr>
              <a:t>МП «Организация решения вопросов местного значения и совершенствование развития СП «Село Волосово - Дудино»</a:t>
            </a:r>
          </a:p>
        </p:txBody>
      </p:sp>
      <p:sp>
        <p:nvSpPr>
          <p:cNvPr id="62475" name="Прямоугольник с одним вырезанным углом 33"/>
          <p:cNvSpPr>
            <a:spLocks noChangeArrowheads="1"/>
          </p:cNvSpPr>
          <p:nvPr/>
        </p:nvSpPr>
        <p:spPr bwMode="auto">
          <a:xfrm>
            <a:off x="5292725" y="3860800"/>
            <a:ext cx="3613150" cy="576263"/>
          </a:xfrm>
          <a:custGeom>
            <a:avLst/>
            <a:gdLst>
              <a:gd name="T0" fmla="*/ 3613150 w 3613150"/>
              <a:gd name="T1" fmla="*/ 411781 h 527050"/>
              <a:gd name="T2" fmla="*/ 1806575 w 3613150"/>
              <a:gd name="T3" fmla="*/ 823561 h 527050"/>
              <a:gd name="T4" fmla="*/ 0 w 3613150"/>
              <a:gd name="T5" fmla="*/ 411781 h 527050"/>
              <a:gd name="T6" fmla="*/ 1806575 w 3613150"/>
              <a:gd name="T7" fmla="*/ 0 h 52705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3150"/>
              <a:gd name="T13" fmla="*/ 43922 h 527050"/>
              <a:gd name="T14" fmla="*/ 3569226 w 3613150"/>
              <a:gd name="T15" fmla="*/ 527050 h 5270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3150" h="527050">
                <a:moveTo>
                  <a:pt x="0" y="0"/>
                </a:moveTo>
                <a:lnTo>
                  <a:pt x="3525307" y="0"/>
                </a:lnTo>
                <a:lnTo>
                  <a:pt x="3613150" y="87843"/>
                </a:lnTo>
                <a:lnTo>
                  <a:pt x="3613150" y="527050"/>
                </a:lnTo>
                <a:lnTo>
                  <a:pt x="0" y="527050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83763"/>
                </a:solidFill>
              </a:rPr>
              <a:t>МП «Комплексное развитие систем коммунальной инфраструктуры на территории МО СП «Село Волосово - Дудино»</a:t>
            </a:r>
          </a:p>
        </p:txBody>
      </p:sp>
      <p:sp>
        <p:nvSpPr>
          <p:cNvPr id="62476" name="Прямоугольник с одним вырезанным углом 34"/>
          <p:cNvSpPr>
            <a:spLocks noChangeArrowheads="1"/>
          </p:cNvSpPr>
          <p:nvPr/>
        </p:nvSpPr>
        <p:spPr bwMode="auto">
          <a:xfrm>
            <a:off x="5292725" y="4581525"/>
            <a:ext cx="3616325" cy="431800"/>
          </a:xfrm>
          <a:custGeom>
            <a:avLst/>
            <a:gdLst>
              <a:gd name="T0" fmla="*/ 3616325 w 3616325"/>
              <a:gd name="T1" fmla="*/ 542892 h 342900"/>
              <a:gd name="T2" fmla="*/ 1808168 w 3616325"/>
              <a:gd name="T3" fmla="*/ 1085784 h 342900"/>
              <a:gd name="T4" fmla="*/ 0 w 3616325"/>
              <a:gd name="T5" fmla="*/ 542892 h 342900"/>
              <a:gd name="T6" fmla="*/ 1808168 w 3616325"/>
              <a:gd name="T7" fmla="*/ 0 h 3429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6325"/>
              <a:gd name="T13" fmla="*/ 28576 h 342900"/>
              <a:gd name="T14" fmla="*/ 3587749 w 3616325"/>
              <a:gd name="T15" fmla="*/ 342900 h 3429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6325" h="342900">
                <a:moveTo>
                  <a:pt x="0" y="0"/>
                </a:moveTo>
                <a:lnTo>
                  <a:pt x="3559174" y="0"/>
                </a:lnTo>
                <a:lnTo>
                  <a:pt x="3616325" y="57151"/>
                </a:lnTo>
                <a:lnTo>
                  <a:pt x="3616325" y="342900"/>
                </a:lnTo>
                <a:lnTo>
                  <a:pt x="0" y="342900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83763"/>
                </a:solidFill>
              </a:rPr>
              <a:t>МП «Управление муниципальным имуществом МО СП «Село Волосово - Дудино»</a:t>
            </a:r>
          </a:p>
        </p:txBody>
      </p:sp>
      <p:sp>
        <p:nvSpPr>
          <p:cNvPr id="62477" name="Прямоугольник с одним вырезанным углом 35"/>
          <p:cNvSpPr>
            <a:spLocks noChangeArrowheads="1"/>
          </p:cNvSpPr>
          <p:nvPr/>
        </p:nvSpPr>
        <p:spPr bwMode="auto">
          <a:xfrm>
            <a:off x="5364163" y="5157788"/>
            <a:ext cx="3605212" cy="576262"/>
          </a:xfrm>
          <a:custGeom>
            <a:avLst/>
            <a:gdLst>
              <a:gd name="T0" fmla="*/ 3605212 w 3605213"/>
              <a:gd name="T1" fmla="*/ 747744 h 454025"/>
              <a:gd name="T2" fmla="*/ 1802607 w 3605213"/>
              <a:gd name="T3" fmla="*/ 1495482 h 454025"/>
              <a:gd name="T4" fmla="*/ 0 w 3605213"/>
              <a:gd name="T5" fmla="*/ 747744 h 454025"/>
              <a:gd name="T6" fmla="*/ 1802607 w 3605213"/>
              <a:gd name="T7" fmla="*/ 0 h 45402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05213"/>
              <a:gd name="T13" fmla="*/ 37836 h 454025"/>
              <a:gd name="T14" fmla="*/ 3567375 w 3605213"/>
              <a:gd name="T15" fmla="*/ 454025 h 4540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05213" h="454025">
                <a:moveTo>
                  <a:pt x="0" y="0"/>
                </a:moveTo>
                <a:lnTo>
                  <a:pt x="3529541" y="0"/>
                </a:lnTo>
                <a:lnTo>
                  <a:pt x="3605213" y="75672"/>
                </a:lnTo>
                <a:lnTo>
                  <a:pt x="3605213" y="454025"/>
                </a:lnTo>
                <a:lnTo>
                  <a:pt x="0" y="454025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02060"/>
                </a:solidFill>
              </a:rPr>
              <a:t>МП «Охрана земель на  территории СП «Село Волосово - Дудино»</a:t>
            </a:r>
          </a:p>
        </p:txBody>
      </p:sp>
      <p:sp>
        <p:nvSpPr>
          <p:cNvPr id="62478" name="Прямоугольник с одним вырезанным углом 36"/>
          <p:cNvSpPr>
            <a:spLocks noChangeArrowheads="1"/>
          </p:cNvSpPr>
          <p:nvPr/>
        </p:nvSpPr>
        <p:spPr bwMode="auto">
          <a:xfrm>
            <a:off x="5292725" y="5876925"/>
            <a:ext cx="3616325" cy="576263"/>
          </a:xfrm>
          <a:custGeom>
            <a:avLst/>
            <a:gdLst>
              <a:gd name="T0" fmla="*/ 3616325 w 3616325"/>
              <a:gd name="T1" fmla="*/ 678815 h 465137"/>
              <a:gd name="T2" fmla="*/ 1808168 w 3616325"/>
              <a:gd name="T3" fmla="*/ 1357625 h 465137"/>
              <a:gd name="T4" fmla="*/ 0 w 3616325"/>
              <a:gd name="T5" fmla="*/ 678815 h 465137"/>
              <a:gd name="T6" fmla="*/ 1808168 w 3616325"/>
              <a:gd name="T7" fmla="*/ 0 h 46513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6325"/>
              <a:gd name="T13" fmla="*/ 38762 h 465137"/>
              <a:gd name="T14" fmla="*/ 3577561 w 3616325"/>
              <a:gd name="T15" fmla="*/ 465137 h 465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6325" h="465137">
                <a:moveTo>
                  <a:pt x="0" y="0"/>
                </a:moveTo>
                <a:lnTo>
                  <a:pt x="3538801" y="0"/>
                </a:lnTo>
                <a:lnTo>
                  <a:pt x="3616325" y="77524"/>
                </a:lnTo>
                <a:lnTo>
                  <a:pt x="3616325" y="465137"/>
                </a:lnTo>
                <a:lnTo>
                  <a:pt x="0" y="465137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02060"/>
                </a:solidFill>
              </a:rPr>
              <a:t>МП «Развитие субъектов малого и среднего предпринимательства СП «Село Волосово -Дудино»</a:t>
            </a:r>
          </a:p>
        </p:txBody>
      </p:sp>
      <p:cxnSp>
        <p:nvCxnSpPr>
          <p:cNvPr id="62479" name="Прямая соединительная линия 54"/>
          <p:cNvCxnSpPr>
            <a:cxnSpLocks noChangeShapeType="1"/>
          </p:cNvCxnSpPr>
          <p:nvPr/>
        </p:nvCxnSpPr>
        <p:spPr bwMode="auto">
          <a:xfrm flipV="1">
            <a:off x="3995738" y="1125538"/>
            <a:ext cx="1108075" cy="595312"/>
          </a:xfrm>
          <a:prstGeom prst="line">
            <a:avLst/>
          </a:prstGeom>
          <a:noFill/>
          <a:ln w="10033" algn="ctr">
            <a:solidFill>
              <a:srgbClr val="CCFFCC"/>
            </a:solidFill>
            <a:round/>
            <a:headEnd/>
            <a:tailEnd/>
          </a:ln>
        </p:spPr>
      </p:cxnSp>
      <p:sp>
        <p:nvSpPr>
          <p:cNvPr id="62480" name="Rectangle 17"/>
          <p:cNvSpPr>
            <a:spLocks noGrp="1"/>
          </p:cNvSpPr>
          <p:nvPr>
            <p:ph type="title"/>
          </p:nvPr>
        </p:nvSpPr>
        <p:spPr>
          <a:xfrm>
            <a:off x="755650" y="260350"/>
            <a:ext cx="7561263" cy="647700"/>
          </a:xfrm>
        </p:spPr>
        <p:txBody>
          <a:bodyPr/>
          <a:lstStyle/>
          <a:p>
            <a:r>
              <a:rPr lang="ru-RU" sz="2000" b="1">
                <a:solidFill>
                  <a:schemeClr val="bg2"/>
                </a:solidFill>
              </a:rPr>
              <a:t>Расходы бюджета СП «Село Волосово - Дудино» в рамках программных  и непрограммных  расходов</a:t>
            </a:r>
          </a:p>
        </p:txBody>
      </p:sp>
      <p:cxnSp>
        <p:nvCxnSpPr>
          <p:cNvPr id="4" name="Прямая соединительная линия 17"/>
          <p:cNvCxnSpPr/>
          <p:nvPr/>
        </p:nvCxnSpPr>
        <p:spPr>
          <a:xfrm>
            <a:off x="3419475" y="48688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4716463" y="2565400"/>
            <a:ext cx="503237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17"/>
          <p:cNvCxnSpPr/>
          <p:nvPr/>
        </p:nvCxnSpPr>
        <p:spPr>
          <a:xfrm>
            <a:off x="4572000" y="2924175"/>
            <a:ext cx="647700" cy="855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/>
          </p:cNvSpPr>
          <p:nvPr>
            <p:ph type="body" sz="half" idx="1"/>
          </p:nvPr>
        </p:nvSpPr>
        <p:spPr>
          <a:xfrm>
            <a:off x="1187450" y="476250"/>
            <a:ext cx="6400800" cy="792163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ru-RU" sz="1800" b="1">
                <a:solidFill>
                  <a:schemeClr val="bg2"/>
                </a:solidFill>
              </a:rPr>
              <a:t>РАСХОДЫ СП «СЕЛО ПОЗДНЯКОВО» ПО РАЗДЕЛАМ, ПОДРАЗДЕЛАМ , тыс.рублей</a:t>
            </a:r>
          </a:p>
        </p:txBody>
      </p:sp>
      <p:graphicFrame>
        <p:nvGraphicFramePr>
          <p:cNvPr id="63548" name="Group 6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76266648"/>
              </p:ext>
            </p:extLst>
          </p:nvPr>
        </p:nvGraphicFramePr>
        <p:xfrm>
          <a:off x="684213" y="1196975"/>
          <a:ext cx="7991475" cy="4781552"/>
        </p:xfrm>
        <a:graphic>
          <a:graphicData uri="http://schemas.openxmlformats.org/drawingml/2006/table">
            <a:tbl>
              <a:tblPr/>
              <a:tblGrid>
                <a:gridCol w="3617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2022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2023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2024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Общегосударственные вопросы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2937,5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2674,0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2554,0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453,6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773,2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138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1040,5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1240,5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1240,5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Культура, кинематография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Физическая культура и спорт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186" y="0"/>
            <a:ext cx="8230073" cy="417513"/>
          </a:xfrm>
        </p:spPr>
        <p:txBody>
          <a:bodyPr rtlCol="0" anchor="t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altLang="ru-RU" sz="32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Межбюджетные</a:t>
            </a:r>
            <a:r>
              <a:rPr lang="ru-RU" altLang="ru-RU" sz="40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altLang="ru-RU" sz="3200" b="1" i="1" u="sng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отношения</a:t>
            </a:r>
          </a:p>
        </p:txBody>
      </p:sp>
      <p:grpSp>
        <p:nvGrpSpPr>
          <p:cNvPr id="64514" name="AutoShape 7"/>
          <p:cNvGrpSpPr>
            <a:grpSpLocks/>
          </p:cNvGrpSpPr>
          <p:nvPr/>
        </p:nvGrpSpPr>
        <p:grpSpPr bwMode="auto">
          <a:xfrm flipV="1">
            <a:off x="539750" y="1989138"/>
            <a:ext cx="3600450" cy="3168650"/>
            <a:chOff x="288" y="2124"/>
            <a:chExt cx="2423" cy="860"/>
          </a:xfrm>
        </p:grpSpPr>
        <p:pic>
          <p:nvPicPr>
            <p:cNvPr id="64523" name="AutoShape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2124"/>
              <a:ext cx="2423" cy="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4" name="Text Box 5"/>
            <p:cNvSpPr txBox="1">
              <a:spLocks noChangeArrowheads="1"/>
            </p:cNvSpPr>
            <p:nvPr/>
          </p:nvSpPr>
          <p:spPr bwMode="auto">
            <a:xfrm>
              <a:off x="342" y="2179"/>
              <a:ext cx="2317" cy="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ru-RU" altLang="ru-RU" sz="1300">
                <a:latin typeface="Times New Roman" pitchFamily="18" charset="0"/>
              </a:endParaRPr>
            </a:p>
          </p:txBody>
        </p:sp>
      </p:grpSp>
      <p:sp>
        <p:nvSpPr>
          <p:cNvPr id="64515" name="AutoShape 26"/>
          <p:cNvSpPr>
            <a:spLocks noChangeArrowheads="1"/>
          </p:cNvSpPr>
          <p:nvPr/>
        </p:nvSpPr>
        <p:spPr bwMode="auto">
          <a:xfrm>
            <a:off x="5148263" y="2924175"/>
            <a:ext cx="3324225" cy="18002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4516" name="Text Box 27"/>
          <p:cNvSpPr txBox="1">
            <a:spLocks noChangeArrowheads="1"/>
          </p:cNvSpPr>
          <p:nvPr/>
        </p:nvSpPr>
        <p:spPr bwMode="auto">
          <a:xfrm>
            <a:off x="5224463" y="3459163"/>
            <a:ext cx="31956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>
                <a:solidFill>
                  <a:schemeClr val="bg1"/>
                </a:solidFill>
                <a:latin typeface="Times New Roman" pitchFamily="18" charset="0"/>
              </a:rPr>
              <a:t>БЮДЖЕТ СЕЛЬСКОГО ПОСЕЛЕНИЯ                              «СЕЛО ВОЛОСОВО-ДУДИНО»</a:t>
            </a:r>
          </a:p>
        </p:txBody>
      </p:sp>
      <p:sp>
        <p:nvSpPr>
          <p:cNvPr id="64517" name="Text Box 36"/>
          <p:cNvSpPr txBox="1">
            <a:spLocks noChangeArrowheads="1"/>
          </p:cNvSpPr>
          <p:nvPr/>
        </p:nvSpPr>
        <p:spPr bwMode="auto">
          <a:xfrm>
            <a:off x="755650" y="2133600"/>
            <a:ext cx="3208338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300" b="1" dirty="0">
                <a:solidFill>
                  <a:schemeClr val="bg1"/>
                </a:solidFill>
                <a:latin typeface="Times New Roman" pitchFamily="18" charset="0"/>
              </a:rPr>
              <a:t>Из бюджета муниципального района:</a:t>
            </a:r>
          </a:p>
          <a:p>
            <a:pPr algn="just"/>
            <a:r>
              <a:rPr lang="ru-RU" altLang="ru-RU" sz="1200" dirty="0">
                <a:solidFill>
                  <a:schemeClr val="bg1"/>
                </a:solidFill>
                <a:latin typeface="Times New Roman" pitchFamily="18" charset="0"/>
              </a:rPr>
              <a:t>-дотации на выравнивание  бюджетной  обеспеченности  </a:t>
            </a:r>
          </a:p>
          <a:p>
            <a:pPr algn="just"/>
            <a:r>
              <a:rPr lang="ru-RU" altLang="ru-RU" sz="1200">
                <a:solidFill>
                  <a:schemeClr val="bg1"/>
                </a:solidFill>
                <a:latin typeface="Times New Roman" pitchFamily="18" charset="0"/>
              </a:rPr>
              <a:t>Иные </a:t>
            </a:r>
            <a:r>
              <a:rPr lang="ru-RU" altLang="ru-RU" sz="1200" dirty="0">
                <a:solidFill>
                  <a:schemeClr val="bg1"/>
                </a:solidFill>
                <a:latin typeface="Times New Roman" pitchFamily="18" charset="0"/>
              </a:rPr>
              <a:t>межбюджетные трансферты</a:t>
            </a:r>
            <a:r>
              <a:rPr lang="ru-RU" altLang="ru-RU" sz="1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ru-RU" altLang="ru-RU" sz="1200" dirty="0">
                <a:solidFill>
                  <a:schemeClr val="bg1"/>
                </a:solidFill>
                <a:latin typeface="Times New Roman" pitchFamily="18" charset="0"/>
              </a:rPr>
              <a:t>передаваемые бюджету сельского поселения на осуществление части полномочий по решению вопросов местного значения в соответствии с заключенными соглашениями</a:t>
            </a:r>
          </a:p>
          <a:p>
            <a:pPr algn="just">
              <a:buFontTx/>
              <a:buChar char="-"/>
            </a:pPr>
            <a:endParaRPr lang="ru-RU" altLang="ru-RU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4518" name="AutoShape 47"/>
          <p:cNvSpPr>
            <a:spLocks noChangeArrowheads="1"/>
          </p:cNvSpPr>
          <p:nvPr/>
        </p:nvSpPr>
        <p:spPr bwMode="auto">
          <a:xfrm rot="5400000">
            <a:off x="5567362" y="935038"/>
            <a:ext cx="792163" cy="32400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4519" name="AutoShape 54"/>
          <p:cNvSpPr>
            <a:spLocks noChangeArrowheads="1"/>
          </p:cNvSpPr>
          <p:nvPr/>
        </p:nvSpPr>
        <p:spPr bwMode="auto">
          <a:xfrm>
            <a:off x="5041900" y="5084763"/>
            <a:ext cx="3443288" cy="15128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4520" name="Text Box 60"/>
          <p:cNvSpPr txBox="1">
            <a:spLocks noChangeArrowheads="1"/>
          </p:cNvSpPr>
          <p:nvPr/>
        </p:nvSpPr>
        <p:spPr bwMode="auto">
          <a:xfrm>
            <a:off x="5076825" y="5229225"/>
            <a:ext cx="3227388" cy="137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200" b="1">
                <a:solidFill>
                  <a:schemeClr val="bg1"/>
                </a:solidFill>
                <a:latin typeface="Times New Roman" pitchFamily="18" charset="0"/>
              </a:rPr>
              <a:t>Иные межбюджетные трансферты </a:t>
            </a:r>
            <a:r>
              <a:rPr lang="ru-RU" altLang="ru-RU" sz="1200">
                <a:solidFill>
                  <a:schemeClr val="bg1"/>
                </a:solidFill>
                <a:latin typeface="Times New Roman" pitchFamily="18" charset="0"/>
              </a:rPr>
              <a:t>передаваемые бюджету МР «Ульяновский район» на осуществление части полномочий по решению вопросов местного значения  поселения в соответствии с заключенными соглашениями</a:t>
            </a:r>
          </a:p>
        </p:txBody>
      </p:sp>
      <p:sp>
        <p:nvSpPr>
          <p:cNvPr id="64521" name="AutoShape 61"/>
          <p:cNvSpPr>
            <a:spLocks noChangeArrowheads="1"/>
          </p:cNvSpPr>
          <p:nvPr/>
        </p:nvSpPr>
        <p:spPr bwMode="auto">
          <a:xfrm>
            <a:off x="6480175" y="4778375"/>
            <a:ext cx="431800" cy="250825"/>
          </a:xfrm>
          <a:prstGeom prst="downArrow">
            <a:avLst>
              <a:gd name="adj1" fmla="val 50000"/>
              <a:gd name="adj2" fmla="val 290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/>
          </a:p>
        </p:txBody>
      </p:sp>
      <p:sp>
        <p:nvSpPr>
          <p:cNvPr id="64522" name="Text Box 62"/>
          <p:cNvSpPr txBox="1">
            <a:spLocks noChangeArrowheads="1"/>
          </p:cNvSpPr>
          <p:nvPr/>
        </p:nvSpPr>
        <p:spPr bwMode="auto">
          <a:xfrm>
            <a:off x="649288" y="836613"/>
            <a:ext cx="8137525" cy="527050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планируемые к получению из бюджета муниципального района «Ульяновский район», направляемые в бюджет сельского поселения «Село Волосово-Дудино»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50" y="1714500"/>
            <a:ext cx="5956300" cy="579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</a:p>
        </p:txBody>
      </p:sp>
      <p:sp>
        <p:nvSpPr>
          <p:cNvPr id="65538" name="Прямоугольник 4"/>
          <p:cNvSpPr>
            <a:spLocks noChangeArrowheads="1"/>
          </p:cNvSpPr>
          <p:nvPr/>
        </p:nvSpPr>
        <p:spPr bwMode="auto">
          <a:xfrm>
            <a:off x="857250" y="2714625"/>
            <a:ext cx="757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Администрация сельского поселения «Село Волосово - Дудино»</a:t>
            </a:r>
          </a:p>
        </p:txBody>
      </p:sp>
      <p:graphicFrame>
        <p:nvGraphicFramePr>
          <p:cNvPr id="35859" name="Group 19"/>
          <p:cNvGraphicFramePr>
            <a:graphicFrameLocks noGrp="1"/>
          </p:cNvGraphicFramePr>
          <p:nvPr/>
        </p:nvGraphicFramePr>
        <p:xfrm>
          <a:off x="1357313" y="3500438"/>
          <a:ext cx="7358062" cy="2590800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2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Фирсова Александра Николаевна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249756 , с. Волосово - Дудино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Телефон (факс)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8 (48443) 2 13 86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Уважаемые жители сельского поселения «Село Волосово - Дудино»!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 играет центральную роль в развитии сельского поселения и решении различных проблем в развитии территории. Внимательное изучение бюджета дает представление о намерениях власти, ее политике, распределении ею финансовых ресурсов. Бюджет затрагивает интересы каждого жителя сельского поселения. А если учитывать, что доходы бюджета формируются за счет средств налогоплательщиков, включая граждан, тема открытости, прозрачности, основных направлений расходования средств бюджета, становится актуальной. Именно поэтому, пришло время для опубликования простого и доступного для каждого гражданина анализа бюджета и бюджетных процессов. Мы надеемся,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данная презентация послужит обеспечению роста интереса граждан к вопросам расходования средств. Только при наличии у граждан возможности высказать свое мнение, можно рассчитывать на то, что население будет активно участвовать в бюджетном процессе.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бюджет?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8" name="Прямоугольник 4"/>
          <p:cNvSpPr>
            <a:spLocks noChangeArrowheads="1"/>
          </p:cNvSpPr>
          <p:nvPr/>
        </p:nvSpPr>
        <p:spPr bwMode="auto">
          <a:xfrm>
            <a:off x="2357438" y="1357313"/>
            <a:ext cx="66436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</a:p>
          <a:p>
            <a:pPr algn="r"/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(ст. 6 Бюджетного кодекса РФ) </a:t>
            </a:r>
          </a:p>
        </p:txBody>
      </p:sp>
      <p:grpSp>
        <p:nvGrpSpPr>
          <p:cNvPr id="19459" name="Прямоугольник 7"/>
          <p:cNvGrpSpPr>
            <a:grpSpLocks/>
          </p:cNvGrpSpPr>
          <p:nvPr/>
        </p:nvGrpSpPr>
        <p:grpSpPr bwMode="auto">
          <a:xfrm>
            <a:off x="1438275" y="2335213"/>
            <a:ext cx="6761163" cy="773112"/>
            <a:chOff x="906" y="1471"/>
            <a:chExt cx="4259" cy="487"/>
          </a:xfrm>
        </p:grpSpPr>
        <p:pic>
          <p:nvPicPr>
            <p:cNvPr id="19484" name="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06" y="1471"/>
              <a:ext cx="4259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945" y="1575"/>
              <a:ext cx="4185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sz="3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Какие бывают бюджеты?</a:t>
              </a:r>
            </a:p>
          </p:txBody>
        </p:sp>
      </p:grpSp>
      <p:grpSp>
        <p:nvGrpSpPr>
          <p:cNvPr id="19460" name="Прямоугольник 8"/>
          <p:cNvGrpSpPr>
            <a:grpSpLocks/>
          </p:cNvGrpSpPr>
          <p:nvPr/>
        </p:nvGrpSpPr>
        <p:grpSpPr bwMode="auto">
          <a:xfrm>
            <a:off x="3267075" y="3535363"/>
            <a:ext cx="2573338" cy="1182687"/>
            <a:chOff x="2058" y="2227"/>
            <a:chExt cx="1621" cy="745"/>
          </a:xfrm>
        </p:grpSpPr>
        <p:pic>
          <p:nvPicPr>
            <p:cNvPr id="19482" name="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58" y="2227"/>
              <a:ext cx="162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3" name="Text Box 7"/>
            <p:cNvSpPr txBox="1">
              <a:spLocks noChangeArrowheads="1"/>
            </p:cNvSpPr>
            <p:nvPr/>
          </p:nvSpPr>
          <p:spPr bwMode="auto">
            <a:xfrm>
              <a:off x="2115" y="2250"/>
              <a:ext cx="1530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публично-правовых образований </a:t>
              </a:r>
              <a:endParaRPr lang="ru-RU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1" name="Прямоугольник 9"/>
          <p:cNvGrpSpPr>
            <a:grpSpLocks/>
          </p:cNvGrpSpPr>
          <p:nvPr/>
        </p:nvGrpSpPr>
        <p:grpSpPr bwMode="auto">
          <a:xfrm>
            <a:off x="579438" y="3535363"/>
            <a:ext cx="2335212" cy="1182687"/>
            <a:chOff x="365" y="2227"/>
            <a:chExt cx="1471" cy="745"/>
          </a:xfrm>
        </p:grpSpPr>
        <p:pic>
          <p:nvPicPr>
            <p:cNvPr id="19480" name="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81" name="Text Box 10"/>
            <p:cNvSpPr txBox="1">
              <a:spLocks noChangeArrowheads="1"/>
            </p:cNvSpPr>
            <p:nvPr/>
          </p:nvSpPr>
          <p:spPr bwMode="auto">
            <a:xfrm>
              <a:off x="40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</a:t>
              </a:r>
            </a:p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семей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2" name="Прямоугольник 10"/>
          <p:cNvGrpSpPr>
            <a:grpSpLocks/>
          </p:cNvGrpSpPr>
          <p:nvPr/>
        </p:nvGrpSpPr>
        <p:grpSpPr bwMode="auto">
          <a:xfrm>
            <a:off x="6437313" y="3535363"/>
            <a:ext cx="2335212" cy="1182687"/>
            <a:chOff x="4055" y="2227"/>
            <a:chExt cx="1471" cy="745"/>
          </a:xfrm>
        </p:grpSpPr>
        <p:pic>
          <p:nvPicPr>
            <p:cNvPr id="19478" name="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05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9" name="Text Box 13"/>
            <p:cNvSpPr txBox="1">
              <a:spLocks noChangeArrowheads="1"/>
            </p:cNvSpPr>
            <p:nvPr/>
          </p:nvSpPr>
          <p:spPr bwMode="auto">
            <a:xfrm>
              <a:off x="409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организаций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3" name="Прямоугольник 11"/>
          <p:cNvGrpSpPr>
            <a:grpSpLocks/>
          </p:cNvGrpSpPr>
          <p:nvPr/>
        </p:nvGrpSpPr>
        <p:grpSpPr bwMode="auto">
          <a:xfrm>
            <a:off x="3365500" y="5237163"/>
            <a:ext cx="2687638" cy="1554162"/>
            <a:chOff x="2120" y="3299"/>
            <a:chExt cx="1693" cy="979"/>
          </a:xfrm>
        </p:grpSpPr>
        <p:pic>
          <p:nvPicPr>
            <p:cNvPr id="19476" name="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20" y="3299"/>
              <a:ext cx="1693" cy="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7" name="Text Box 16"/>
            <p:cNvSpPr txBox="1">
              <a:spLocks noChangeArrowheads="1"/>
            </p:cNvSpPr>
            <p:nvPr/>
          </p:nvSpPr>
          <p:spPr bwMode="auto">
            <a:xfrm>
              <a:off x="216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субъектов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(региональные бюджеты,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территориальных фондов обязательного медицинского страхования) </a:t>
              </a:r>
            </a:p>
          </p:txBody>
        </p:sp>
      </p:grpSp>
      <p:grpSp>
        <p:nvGrpSpPr>
          <p:cNvPr id="19464" name="Прямоугольник 12"/>
          <p:cNvGrpSpPr>
            <a:grpSpLocks/>
          </p:cNvGrpSpPr>
          <p:nvPr/>
        </p:nvGrpSpPr>
        <p:grpSpPr bwMode="auto">
          <a:xfrm>
            <a:off x="6297613" y="5248275"/>
            <a:ext cx="2687637" cy="1543050"/>
            <a:chOff x="3967" y="3306"/>
            <a:chExt cx="1693" cy="972"/>
          </a:xfrm>
        </p:grpSpPr>
        <p:pic>
          <p:nvPicPr>
            <p:cNvPr id="19474" name="Прямоугольник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967" y="3306"/>
              <a:ext cx="1693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5" name="Text Box 19"/>
            <p:cNvSpPr txBox="1">
              <a:spLocks noChangeArrowheads="1"/>
            </p:cNvSpPr>
            <p:nvPr/>
          </p:nvSpPr>
          <p:spPr bwMode="auto">
            <a:xfrm>
              <a:off x="4005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муниципальных образований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местные бюджеты)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465" name="Прямоугольник 13"/>
          <p:cNvGrpSpPr>
            <a:grpSpLocks/>
          </p:cNvGrpSpPr>
          <p:nvPr/>
        </p:nvGrpSpPr>
        <p:grpSpPr bwMode="auto">
          <a:xfrm>
            <a:off x="365125" y="5248275"/>
            <a:ext cx="2689225" cy="1543050"/>
            <a:chOff x="230" y="3306"/>
            <a:chExt cx="1694" cy="972"/>
          </a:xfrm>
        </p:grpSpPr>
        <p:pic>
          <p:nvPicPr>
            <p:cNvPr id="19472" name="Прямоугольник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0" y="3306"/>
              <a:ext cx="1694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73" name="Text Box 22"/>
            <p:cNvSpPr txBox="1">
              <a:spLocks noChangeArrowheads="1"/>
            </p:cNvSpPr>
            <p:nvPr/>
          </p:nvSpPr>
          <p:spPr bwMode="auto">
            <a:xfrm>
              <a:off x="27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(федеральный бюджет, бюджеты государственных внебюджетных фондов Российской Федерации) 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>
            <a:off x="1785938" y="3143250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715000" y="4643438"/>
            <a:ext cx="1285875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0" idx="0"/>
          </p:cNvCxnSpPr>
          <p:nvPr/>
        </p:nvCxnSpPr>
        <p:spPr>
          <a:xfrm rot="16200000" flipH="1">
            <a:off x="7265988" y="3195638"/>
            <a:ext cx="571500" cy="107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0" idx="0"/>
          </p:cNvCxnSpPr>
          <p:nvPr/>
        </p:nvCxnSpPr>
        <p:spPr>
          <a:xfrm rot="16200000" flipH="1">
            <a:off x="4233069" y="3213894"/>
            <a:ext cx="57150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4321969" y="4964907"/>
            <a:ext cx="6429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2214563" y="4643438"/>
            <a:ext cx="1214437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275" y="188913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Этапы работы с бюджетом</a:t>
            </a:r>
          </a:p>
        </p:txBody>
      </p:sp>
      <p:grpSp>
        <p:nvGrpSpPr>
          <p:cNvPr id="20482" name="Скругленный прямоугольник 7"/>
          <p:cNvGrpSpPr>
            <a:grpSpLocks/>
          </p:cNvGrpSpPr>
          <p:nvPr/>
        </p:nvGrpSpPr>
        <p:grpSpPr bwMode="auto">
          <a:xfrm>
            <a:off x="365125" y="2962275"/>
            <a:ext cx="1549400" cy="2543175"/>
            <a:chOff x="230" y="1866"/>
            <a:chExt cx="976" cy="1602"/>
          </a:xfrm>
        </p:grpSpPr>
        <p:pic>
          <p:nvPicPr>
            <p:cNvPr id="20517" name="Скругленный 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0" y="1866"/>
              <a:ext cx="976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8" name="Text Box 3"/>
            <p:cNvSpPr txBox="1">
              <a:spLocks noChangeArrowheads="1"/>
            </p:cNvSpPr>
            <p:nvPr/>
          </p:nvSpPr>
          <p:spPr bwMode="auto">
            <a:xfrm>
              <a:off x="31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Составление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проекта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3" name="Скругленный прямоугольник 8"/>
          <p:cNvGrpSpPr>
            <a:grpSpLocks/>
          </p:cNvGrpSpPr>
          <p:nvPr/>
        </p:nvGrpSpPr>
        <p:grpSpPr bwMode="auto">
          <a:xfrm>
            <a:off x="2011363" y="2962275"/>
            <a:ext cx="1616075" cy="2543175"/>
            <a:chOff x="1267" y="1866"/>
            <a:chExt cx="1018" cy="1602"/>
          </a:xfrm>
        </p:grpSpPr>
        <p:pic>
          <p:nvPicPr>
            <p:cNvPr id="20515" name="Скругленный 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7" y="1866"/>
              <a:ext cx="1018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6" name="Text Box 6"/>
            <p:cNvSpPr txBox="1">
              <a:spLocks noChangeArrowheads="1"/>
            </p:cNvSpPr>
            <p:nvPr/>
          </p:nvSpPr>
          <p:spPr bwMode="auto">
            <a:xfrm>
              <a:off x="1351" y="1936"/>
              <a:ext cx="853" cy="1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и утверждение бюджета </a:t>
              </a:r>
            </a:p>
          </p:txBody>
        </p:sp>
      </p:grpSp>
      <p:grpSp>
        <p:nvGrpSpPr>
          <p:cNvPr id="20484" name="Скругленный прямоугольник 9"/>
          <p:cNvGrpSpPr>
            <a:grpSpLocks/>
          </p:cNvGrpSpPr>
          <p:nvPr/>
        </p:nvGrpSpPr>
        <p:grpSpPr bwMode="auto">
          <a:xfrm>
            <a:off x="3797300" y="2962275"/>
            <a:ext cx="1543050" cy="2543175"/>
            <a:chOff x="2392" y="1866"/>
            <a:chExt cx="972" cy="1602"/>
          </a:xfrm>
        </p:grpSpPr>
        <p:pic>
          <p:nvPicPr>
            <p:cNvPr id="20513" name="Скругленный 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92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4" name="Text Box 9"/>
            <p:cNvSpPr txBox="1">
              <a:spLocks noChangeArrowheads="1"/>
            </p:cNvSpPr>
            <p:nvPr/>
          </p:nvSpPr>
          <p:spPr bwMode="auto">
            <a:xfrm>
              <a:off x="247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Исполнение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5" name="Скругленный прямоугольник 10"/>
          <p:cNvGrpSpPr>
            <a:grpSpLocks/>
          </p:cNvGrpSpPr>
          <p:nvPr/>
        </p:nvGrpSpPr>
        <p:grpSpPr bwMode="auto">
          <a:xfrm>
            <a:off x="5580063" y="2997200"/>
            <a:ext cx="1655762" cy="2543175"/>
            <a:chOff x="3517" y="1866"/>
            <a:chExt cx="972" cy="1602"/>
          </a:xfrm>
        </p:grpSpPr>
        <p:pic>
          <p:nvPicPr>
            <p:cNvPr id="20511" name="Скругленный 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17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2" name="Text Box 12"/>
            <p:cNvSpPr txBox="1">
              <a:spLocks noChangeArrowheads="1"/>
            </p:cNvSpPr>
            <p:nvPr/>
          </p:nvSpPr>
          <p:spPr bwMode="auto">
            <a:xfrm>
              <a:off x="359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Составление,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внешняя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проверка,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 утверждение бюджетной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отчетности </a:t>
              </a:r>
            </a:p>
          </p:txBody>
        </p:sp>
      </p:grpSp>
      <p:grpSp>
        <p:nvGrpSpPr>
          <p:cNvPr id="20486" name="Скругленный прямоугольник 11"/>
          <p:cNvGrpSpPr>
            <a:grpSpLocks/>
          </p:cNvGrpSpPr>
          <p:nvPr/>
        </p:nvGrpSpPr>
        <p:grpSpPr bwMode="auto">
          <a:xfrm>
            <a:off x="7296150" y="2962275"/>
            <a:ext cx="1543050" cy="2543175"/>
            <a:chOff x="4596" y="1866"/>
            <a:chExt cx="972" cy="1602"/>
          </a:xfrm>
        </p:grpSpPr>
        <p:pic>
          <p:nvPicPr>
            <p:cNvPr id="20509" name="Скругленный 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96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10" name="Text Box 15"/>
            <p:cNvSpPr txBox="1">
              <a:spLocks noChangeArrowheads="1"/>
            </p:cNvSpPr>
            <p:nvPr/>
          </p:nvSpPr>
          <p:spPr bwMode="auto">
            <a:xfrm>
              <a:off x="467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Контроль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за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исполнением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20487" name="Овал 12"/>
          <p:cNvGrpSpPr>
            <a:grpSpLocks/>
          </p:cNvGrpSpPr>
          <p:nvPr/>
        </p:nvGrpSpPr>
        <p:grpSpPr bwMode="auto">
          <a:xfrm>
            <a:off x="652463" y="2457450"/>
            <a:ext cx="901700" cy="828675"/>
            <a:chOff x="411" y="1548"/>
            <a:chExt cx="568" cy="522"/>
          </a:xfrm>
        </p:grpSpPr>
        <p:pic>
          <p:nvPicPr>
            <p:cNvPr id="20507" name="Овал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1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8" name="Text Box 18"/>
            <p:cNvSpPr txBox="1">
              <a:spLocks noChangeArrowheads="1"/>
            </p:cNvSpPr>
            <p:nvPr/>
          </p:nvSpPr>
          <p:spPr bwMode="auto">
            <a:xfrm>
              <a:off x="522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20488" name="Овал 13"/>
          <p:cNvGrpSpPr>
            <a:grpSpLocks/>
          </p:cNvGrpSpPr>
          <p:nvPr/>
        </p:nvGrpSpPr>
        <p:grpSpPr bwMode="auto">
          <a:xfrm>
            <a:off x="7583488" y="2457450"/>
            <a:ext cx="901700" cy="828675"/>
            <a:chOff x="4777" y="1548"/>
            <a:chExt cx="568" cy="522"/>
          </a:xfrm>
        </p:grpSpPr>
        <p:pic>
          <p:nvPicPr>
            <p:cNvPr id="20505" name="Овал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777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6" name="Text Box 21"/>
            <p:cNvSpPr txBox="1">
              <a:spLocks noChangeArrowheads="1"/>
            </p:cNvSpPr>
            <p:nvPr/>
          </p:nvSpPr>
          <p:spPr bwMode="auto">
            <a:xfrm>
              <a:off x="4888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5</a:t>
              </a:r>
            </a:p>
          </p:txBody>
        </p:sp>
      </p:grpSp>
      <p:grpSp>
        <p:nvGrpSpPr>
          <p:cNvPr id="20489" name="Овал 14"/>
          <p:cNvGrpSpPr>
            <a:grpSpLocks/>
          </p:cNvGrpSpPr>
          <p:nvPr/>
        </p:nvGrpSpPr>
        <p:grpSpPr bwMode="auto">
          <a:xfrm>
            <a:off x="5870575" y="2457450"/>
            <a:ext cx="901700" cy="828675"/>
            <a:chOff x="3698" y="1548"/>
            <a:chExt cx="568" cy="522"/>
          </a:xfrm>
        </p:grpSpPr>
        <p:pic>
          <p:nvPicPr>
            <p:cNvPr id="20503" name="Овал 14"/>
            <p:cNvPicPr>
              <a:picLocks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698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4" name="Text Box 24"/>
            <p:cNvSpPr txBox="1">
              <a:spLocks noChangeArrowheads="1"/>
            </p:cNvSpPr>
            <p:nvPr/>
          </p:nvSpPr>
          <p:spPr bwMode="auto">
            <a:xfrm>
              <a:off x="3807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20490" name="Овал 15"/>
          <p:cNvGrpSpPr>
            <a:grpSpLocks/>
          </p:cNvGrpSpPr>
          <p:nvPr/>
        </p:nvGrpSpPr>
        <p:grpSpPr bwMode="auto">
          <a:xfrm>
            <a:off x="4084638" y="2457450"/>
            <a:ext cx="901700" cy="828675"/>
            <a:chOff x="2573" y="1548"/>
            <a:chExt cx="568" cy="522"/>
          </a:xfrm>
        </p:grpSpPr>
        <p:pic>
          <p:nvPicPr>
            <p:cNvPr id="20501" name="Овал 15"/>
            <p:cNvPicPr>
              <a:picLocks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573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2" name="Text Box 27"/>
            <p:cNvSpPr txBox="1">
              <a:spLocks noChangeArrowheads="1"/>
            </p:cNvSpPr>
            <p:nvPr/>
          </p:nvSpPr>
          <p:spPr bwMode="auto">
            <a:xfrm>
              <a:off x="268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20491" name="Овал 16"/>
          <p:cNvGrpSpPr>
            <a:grpSpLocks/>
          </p:cNvGrpSpPr>
          <p:nvPr/>
        </p:nvGrpSpPr>
        <p:grpSpPr bwMode="auto">
          <a:xfrm>
            <a:off x="2335213" y="2478088"/>
            <a:ext cx="901700" cy="828675"/>
            <a:chOff x="1490" y="1548"/>
            <a:chExt cx="568" cy="522"/>
          </a:xfrm>
        </p:grpSpPr>
        <p:pic>
          <p:nvPicPr>
            <p:cNvPr id="20499" name="Овал 16"/>
            <p:cNvPicPr>
              <a:picLocks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490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0" name="Text Box 30"/>
            <p:cNvSpPr txBox="1">
              <a:spLocks noChangeArrowheads="1"/>
            </p:cNvSpPr>
            <p:nvPr/>
          </p:nvSpPr>
          <p:spPr bwMode="auto">
            <a:xfrm>
              <a:off x="160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20492" name="Прямоугольник 23"/>
          <p:cNvGrpSpPr>
            <a:grpSpLocks/>
          </p:cNvGrpSpPr>
          <p:nvPr/>
        </p:nvGrpSpPr>
        <p:grpSpPr bwMode="auto">
          <a:xfrm>
            <a:off x="1279525" y="1196975"/>
            <a:ext cx="6540500" cy="635000"/>
            <a:chOff x="818" y="998"/>
            <a:chExt cx="4120" cy="400"/>
          </a:xfrm>
        </p:grpSpPr>
        <p:pic>
          <p:nvPicPr>
            <p:cNvPr id="20497" name="Прямоугольник 23"/>
            <p:cNvPicPr>
              <a:picLocks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818" y="998"/>
              <a:ext cx="412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8" name="Text Box 33"/>
            <p:cNvSpPr txBox="1">
              <a:spLocks noChangeArrowheads="1"/>
            </p:cNvSpPr>
            <p:nvPr/>
          </p:nvSpPr>
          <p:spPr bwMode="auto">
            <a:xfrm>
              <a:off x="855" y="1035"/>
              <a:ext cx="405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2400" b="1">
                  <a:solidFill>
                    <a:srgbClr val="FFFFFF"/>
                  </a:solidFill>
                  <a:latin typeface="Calibri" pitchFamily="34" charset="0"/>
                </a:rPr>
                <a:t>Бюджетный процесс</a:t>
              </a:r>
            </a:p>
          </p:txBody>
        </p:sp>
      </p:grpSp>
      <p:sp>
        <p:nvSpPr>
          <p:cNvPr id="23" name="Выгнутая вверх стрелка 22"/>
          <p:cNvSpPr/>
          <p:nvPr/>
        </p:nvSpPr>
        <p:spPr>
          <a:xfrm>
            <a:off x="1139825" y="1831975"/>
            <a:ext cx="1682750" cy="5889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верх стрелка 24"/>
          <p:cNvSpPr/>
          <p:nvPr/>
        </p:nvSpPr>
        <p:spPr>
          <a:xfrm>
            <a:off x="4572000" y="1831975"/>
            <a:ext cx="1782763" cy="5175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низ стрелка 25"/>
          <p:cNvSpPr/>
          <p:nvPr/>
        </p:nvSpPr>
        <p:spPr>
          <a:xfrm>
            <a:off x="2822575" y="5505450"/>
            <a:ext cx="1749425" cy="660400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низ стрелка 26"/>
          <p:cNvSpPr/>
          <p:nvPr/>
        </p:nvSpPr>
        <p:spPr>
          <a:xfrm>
            <a:off x="6438900" y="5503863"/>
            <a:ext cx="1714500" cy="576262"/>
          </a:xfrm>
          <a:prstGeom prst="curvedUpArrow">
            <a:avLst>
              <a:gd name="adj1" fmla="val 18324"/>
              <a:gd name="adj2" fmla="val 58545"/>
              <a:gd name="adj3" fmla="val 25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928687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00250" y="1428750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Доходы бюджета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денежные средства, поступающие в соответствии с законодательством в бюджет. 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00250" y="2500313"/>
            <a:ext cx="6500813" cy="928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Расходы бюджета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это денежные средства, направленные на финансовое обеспечение задач и функций государственного и местного самоуправления.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0250" y="4929188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Профицит бюджета -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превышение доходов бюджета над его расходами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00250" y="3857625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Дефицит бюджета -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превышение расходов бюджета над его доходами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50" y="5929313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  <a:cs typeface="Arial" charset="0"/>
              </a:rPr>
              <a:t>Сбалансированный бюджет – </a:t>
            </a:r>
            <a:r>
              <a:rPr lang="ru-RU" sz="1600" b="1" i="1">
                <a:solidFill>
                  <a:srgbClr val="FFFFFF"/>
                </a:solidFill>
                <a:cs typeface="Arial" charset="0"/>
              </a:rPr>
              <a:t>равенство доходов и расходов бюджета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21511" name="Рисунок 9" descr="revenu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0" y="4852988"/>
            <a:ext cx="8112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Рисунок 10" descr="char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4075" y="3779838"/>
            <a:ext cx="7731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Рисунок 12" descr="piggy-bank-icon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1071563"/>
            <a:ext cx="10715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Рисунок 13" descr="покупки-деньги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2214563"/>
            <a:ext cx="124618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Рисунок 15" descr="иконки финансы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3" y="5572125"/>
            <a:ext cx="1357312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401050" cy="939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сельского поселения</a:t>
            </a:r>
            <a:endParaRPr lang="ru-RU" sz="280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Прямоугольник 4"/>
          <p:cNvSpPr>
            <a:spLocks noChangeArrowheads="1"/>
          </p:cNvSpPr>
          <p:nvPr/>
        </p:nvSpPr>
        <p:spPr bwMode="auto">
          <a:xfrm>
            <a:off x="2500313" y="1785938"/>
            <a:ext cx="66436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устойчивости и сбалансированности бюджетной системы поселения и безусловное исполнение принятых обязательств наиболее эффективным способом</a:t>
            </a:r>
          </a:p>
        </p:txBody>
      </p:sp>
      <p:grpSp>
        <p:nvGrpSpPr>
          <p:cNvPr id="22531" name="Скругленный прямоугольник 5"/>
          <p:cNvGrpSpPr>
            <a:grpSpLocks/>
          </p:cNvGrpSpPr>
          <p:nvPr/>
        </p:nvGrpSpPr>
        <p:grpSpPr bwMode="auto">
          <a:xfrm>
            <a:off x="2047875" y="1676400"/>
            <a:ext cx="506413" cy="1182688"/>
            <a:chOff x="1290" y="1056"/>
            <a:chExt cx="319" cy="745"/>
          </a:xfrm>
        </p:grpSpPr>
        <p:pic>
          <p:nvPicPr>
            <p:cNvPr id="22538" name="Скругленный прямоугольник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90" y="1056"/>
              <a:ext cx="319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 rot="16200000">
              <a:off x="1136" y="1316"/>
              <a:ext cx="653" cy="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  <a:cs typeface="+mn-cs"/>
                </a:rPr>
                <a:t>ЦЕЛЬ:</a:t>
              </a:r>
            </a:p>
          </p:txBody>
        </p:sp>
      </p:grpSp>
      <p:grpSp>
        <p:nvGrpSpPr>
          <p:cNvPr id="22532" name="Скругленный прямоугольник 6"/>
          <p:cNvGrpSpPr>
            <a:grpSpLocks/>
          </p:cNvGrpSpPr>
          <p:nvPr/>
        </p:nvGrpSpPr>
        <p:grpSpPr bwMode="auto">
          <a:xfrm>
            <a:off x="334963" y="3395663"/>
            <a:ext cx="506412" cy="2749550"/>
            <a:chOff x="211" y="2139"/>
            <a:chExt cx="319" cy="1732"/>
          </a:xfrm>
        </p:grpSpPr>
        <p:pic>
          <p:nvPicPr>
            <p:cNvPr id="22536" name="Скругленный прямоугольник 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1" y="2139"/>
              <a:ext cx="319" cy="1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 rot="16200000">
              <a:off x="-439" y="2891"/>
              <a:ext cx="1643" cy="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b="1">
                  <a:solidFill>
                    <a:srgbClr val="00206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  <a:cs typeface="+mn-cs"/>
                </a:rPr>
                <a:t>ЗАДАЧИ:</a:t>
              </a:r>
            </a:p>
          </p:txBody>
        </p:sp>
      </p:grpSp>
      <p:sp>
        <p:nvSpPr>
          <p:cNvPr id="22533" name="Прямоугольник 7"/>
          <p:cNvSpPr>
            <a:spLocks noChangeArrowheads="1"/>
          </p:cNvSpPr>
          <p:nvPr/>
        </p:nvSpPr>
        <p:spPr bwMode="auto">
          <a:xfrm>
            <a:off x="1042988" y="2768600"/>
            <a:ext cx="6243637" cy="207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 b="1" i="1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увеличение доходов бюджетной системы поселения;</a:t>
            </a:r>
          </a:p>
          <a:p>
            <a:pPr>
              <a:buFontTx/>
              <a:buChar char="-"/>
            </a:pP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оптимизация и повышение эффективности бюджетных расходов;</a:t>
            </a:r>
          </a:p>
          <a:p>
            <a:pPr>
              <a:buFontTx/>
              <a:buChar char="-"/>
            </a:pP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повышение открытости и прозрачности управления муниципальными финансами;</a:t>
            </a:r>
          </a:p>
          <a:p>
            <a:pPr>
              <a:buFontTx/>
              <a:buChar char="-"/>
            </a:pPr>
            <a:r>
              <a:rPr lang="ru-RU" sz="1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совершенствование нормативно-правового регулирования бюджетного процесса.</a:t>
            </a:r>
          </a:p>
          <a:p>
            <a:pPr>
              <a:buFontTx/>
              <a:buChar char="-"/>
            </a:pPr>
            <a:endParaRPr lang="ru-RU" sz="16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4" name="Рисунок 8" descr="ikonki-finansyi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2588" y="4487863"/>
            <a:ext cx="2641600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Рисунок 11" descr="иконки финансы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1143000"/>
            <a:ext cx="18415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928688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23554" name="Прямоугольник 4"/>
          <p:cNvSpPr>
            <a:spLocks noChangeArrowheads="1"/>
          </p:cNvSpPr>
          <p:nvPr/>
        </p:nvSpPr>
        <p:spPr bwMode="auto">
          <a:xfrm>
            <a:off x="285750" y="928688"/>
            <a:ext cx="6357938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Межбюджетные отношения </a:t>
            </a:r>
            <a:r>
              <a:rPr lang="ru-RU" sz="1200" b="1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отношения между органами государственной власти федерального, регионального уровней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и органами местного самоуправления,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связанные с формированием и исполнением соответствующих бюджетов </a:t>
            </a:r>
          </a:p>
          <a:p>
            <a:pPr lvl="1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Межбюджетные трансферты </a:t>
            </a:r>
          </a:p>
          <a:p>
            <a:r>
              <a:rPr lang="ru-RU">
                <a:solidFill>
                  <a:schemeClr val="bg1"/>
                </a:solidFill>
                <a:latin typeface="Calibri" pitchFamily="34" charset="0"/>
              </a:rPr>
              <a:t>– это передача денежных средств из одного уровня бюджета в другой. </a:t>
            </a:r>
          </a:p>
        </p:txBody>
      </p:sp>
      <p:grpSp>
        <p:nvGrpSpPr>
          <p:cNvPr id="23555" name="Прямоугольник 5"/>
          <p:cNvGrpSpPr>
            <a:grpSpLocks/>
          </p:cNvGrpSpPr>
          <p:nvPr/>
        </p:nvGrpSpPr>
        <p:grpSpPr bwMode="auto">
          <a:xfrm>
            <a:off x="30163" y="5218113"/>
            <a:ext cx="2359025" cy="1341437"/>
            <a:chOff x="19" y="3287"/>
            <a:chExt cx="1486" cy="845"/>
          </a:xfrm>
        </p:grpSpPr>
        <p:pic>
          <p:nvPicPr>
            <p:cNvPr id="23570" name="Прямоугольник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" y="3287"/>
              <a:ext cx="1486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90" y="3330"/>
              <a:ext cx="1350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без определения конкретной цели их использования </a:t>
              </a:r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285750" y="3500438"/>
            <a:ext cx="822960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Виды межбюджетных трансфертов</a:t>
            </a:r>
          </a:p>
        </p:txBody>
      </p:sp>
      <p:grpSp>
        <p:nvGrpSpPr>
          <p:cNvPr id="23557" name="Прямоугольник 7"/>
          <p:cNvGrpSpPr>
            <a:grpSpLocks/>
          </p:cNvGrpSpPr>
          <p:nvPr/>
        </p:nvGrpSpPr>
        <p:grpSpPr bwMode="auto">
          <a:xfrm>
            <a:off x="2176463" y="5218113"/>
            <a:ext cx="4059237" cy="1341437"/>
            <a:chOff x="1371" y="3287"/>
            <a:chExt cx="2557" cy="845"/>
          </a:xfrm>
        </p:grpSpPr>
        <p:pic>
          <p:nvPicPr>
            <p:cNvPr id="23568" name="Прямоугольник 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71" y="3287"/>
              <a:ext cx="2557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1440" y="3330"/>
              <a:ext cx="238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местным бюджетам на выполнение переданных полномочий Российской Федерации, субъекта РФ </a:t>
              </a:r>
            </a:p>
          </p:txBody>
        </p:sp>
      </p:grpSp>
      <p:grpSp>
        <p:nvGrpSpPr>
          <p:cNvPr id="23558" name="Прямоугольник 8"/>
          <p:cNvGrpSpPr>
            <a:grpSpLocks/>
          </p:cNvGrpSpPr>
          <p:nvPr/>
        </p:nvGrpSpPr>
        <p:grpSpPr bwMode="auto">
          <a:xfrm>
            <a:off x="5962650" y="5218113"/>
            <a:ext cx="3284538" cy="1341437"/>
            <a:chOff x="3756" y="3287"/>
            <a:chExt cx="2069" cy="845"/>
          </a:xfrm>
        </p:grpSpPr>
        <p:pic>
          <p:nvPicPr>
            <p:cNvPr id="23566" name="Прямоугольник 8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56" y="3287"/>
              <a:ext cx="2069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3825" y="3330"/>
              <a:ext cx="193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solidFill>
                    <a:schemeClr val="bg1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на условиях долевого софинансирования расходов других бюджетов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214313" y="4500563"/>
            <a:ext cx="2125662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Дотации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071813" y="4500563"/>
            <a:ext cx="250825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Субвенции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786563" y="4500563"/>
            <a:ext cx="217805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Субсидии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964406" y="4036219"/>
            <a:ext cx="64293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858419" y="4358482"/>
            <a:ext cx="7127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572250" y="4000500"/>
            <a:ext cx="92868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3565" name="Рисунок 26" descr="иконки финансы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9525" y="0"/>
            <a:ext cx="2784475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8215312" cy="928687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Из чего состоят доходы бюджета сельского поселения в 2022 году?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4213" y="1628775"/>
            <a:ext cx="2592387" cy="10715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Налоговые и неналоговые доходы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92725" y="1643063"/>
            <a:ext cx="3136900" cy="107156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Безвозмездные поступления</a:t>
            </a:r>
          </a:p>
        </p:txBody>
      </p:sp>
      <p:grpSp>
        <p:nvGrpSpPr>
          <p:cNvPr id="46084" name="Заголовок 1"/>
          <p:cNvGrpSpPr>
            <a:grpSpLocks/>
          </p:cNvGrpSpPr>
          <p:nvPr/>
        </p:nvGrpSpPr>
        <p:grpSpPr bwMode="auto">
          <a:xfrm>
            <a:off x="323850" y="3357563"/>
            <a:ext cx="3543300" cy="2895600"/>
            <a:chOff x="169" y="2093"/>
            <a:chExt cx="1643" cy="1824"/>
          </a:xfrm>
        </p:grpSpPr>
        <p:pic>
          <p:nvPicPr>
            <p:cNvPr id="46092" name="Заголовок 1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9" y="2093"/>
              <a:ext cx="1643" cy="1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093" name="Text Box 6"/>
            <p:cNvSpPr txBox="1">
              <a:spLocks noChangeArrowheads="1"/>
            </p:cNvSpPr>
            <p:nvPr/>
          </p:nvSpPr>
          <p:spPr bwMode="auto">
            <a:xfrm>
              <a:off x="225" y="2115"/>
              <a:ext cx="1530" cy="1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ru-RU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-налог на доходы физических лиц;</a:t>
              </a:r>
            </a:p>
            <a:p>
              <a:pPr>
                <a:buFontTx/>
                <a:buChar char="-"/>
              </a:pPr>
              <a:r>
                <a:rPr lang="ru-RU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налоги на имущество;</a:t>
              </a:r>
            </a:p>
            <a:p>
              <a:r>
                <a:rPr lang="ru-RU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налоги на совокупный доход;</a:t>
              </a:r>
            </a:p>
            <a:p>
              <a:r>
                <a:rPr lang="ru-RU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-налог, взимаемый в связи с применением упрощенной системы налогообложения;</a:t>
              </a:r>
            </a:p>
            <a:p>
              <a:r>
                <a:rPr lang="ru-RU" sz="16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- инициативные платежи</a:t>
              </a:r>
            </a:p>
          </p:txBody>
        </p:sp>
      </p:grpSp>
      <p:grpSp>
        <p:nvGrpSpPr>
          <p:cNvPr id="46085" name="Заголовок 1"/>
          <p:cNvGrpSpPr>
            <a:grpSpLocks/>
          </p:cNvGrpSpPr>
          <p:nvPr/>
        </p:nvGrpSpPr>
        <p:grpSpPr bwMode="auto">
          <a:xfrm>
            <a:off x="5148263" y="3284538"/>
            <a:ext cx="3724275" cy="2895600"/>
            <a:chOff x="3948" y="2093"/>
            <a:chExt cx="1620" cy="1824"/>
          </a:xfrm>
        </p:grpSpPr>
        <p:pic>
          <p:nvPicPr>
            <p:cNvPr id="46090" name="Заголовок 1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48" y="2093"/>
              <a:ext cx="1620" cy="1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091" name="Text Box 12"/>
            <p:cNvSpPr txBox="1">
              <a:spLocks noChangeArrowheads="1"/>
            </p:cNvSpPr>
            <p:nvPr/>
          </p:nvSpPr>
          <p:spPr bwMode="auto">
            <a:xfrm>
              <a:off x="4005" y="2115"/>
              <a:ext cx="1530" cy="1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дотации;</a:t>
              </a:r>
            </a:p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субсидии;</a:t>
              </a:r>
            </a:p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субвенции;</a:t>
              </a:r>
            </a:p>
            <a:p>
              <a:pPr>
                <a:buFontTx/>
                <a:buChar char="-"/>
              </a:pPr>
              <a:r>
                <a:rPr lang="ru-RU" sz="16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иные межбюджетные трансферты</a:t>
              </a:r>
            </a:p>
          </p:txBody>
        </p:sp>
      </p:grpSp>
      <p:sp>
        <p:nvSpPr>
          <p:cNvPr id="46086" name="Заголовок 1"/>
          <p:cNvSpPr txBox="1">
            <a:spLocks/>
          </p:cNvSpPr>
          <p:nvPr/>
        </p:nvSpPr>
        <p:spPr bwMode="auto">
          <a:xfrm>
            <a:off x="1476375" y="2781300"/>
            <a:ext cx="13573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>
                <a:solidFill>
                  <a:schemeClr val="bg1"/>
                </a:solidFill>
                <a:latin typeface="Calibri" pitchFamily="34" charset="0"/>
              </a:rPr>
              <a:t>1304,5</a:t>
            </a:r>
          </a:p>
        </p:txBody>
      </p:sp>
      <p:sp>
        <p:nvSpPr>
          <p:cNvPr id="46087" name="Заголовок 1"/>
          <p:cNvSpPr txBox="1">
            <a:spLocks/>
          </p:cNvSpPr>
          <p:nvPr/>
        </p:nvSpPr>
        <p:spPr bwMode="auto">
          <a:xfrm>
            <a:off x="4000500" y="2786063"/>
            <a:ext cx="1143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6088" name="Заголовок 1"/>
          <p:cNvSpPr txBox="1">
            <a:spLocks/>
          </p:cNvSpPr>
          <p:nvPr/>
        </p:nvSpPr>
        <p:spPr bwMode="auto">
          <a:xfrm>
            <a:off x="6227763" y="2708275"/>
            <a:ext cx="13573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>
                <a:solidFill>
                  <a:schemeClr val="bg1"/>
                </a:solidFill>
                <a:latin typeface="Calibri" pitchFamily="34" charset="0"/>
              </a:rPr>
              <a:t>3684,1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667625" y="1000125"/>
            <a:ext cx="1476375" cy="5715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</a:t>
            </a:r>
            <a:r>
              <a:rPr lang="ru-RU" sz="2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ыс</a:t>
            </a:r>
            <a:r>
              <a:rPr lang="ru-R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 руб.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">
            <a:extLst>
              <a:ext uri="{FF2B5EF4-FFF2-40B4-BE49-F238E27FC236}">
                <a16:creationId xmlns:a16="http://schemas.microsoft.com/office/drawing/2014/main" id="{BCC08853-89B1-483C-AD76-C617312DE00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3850" y="333375"/>
            <a:ext cx="8424863" cy="4967288"/>
            <a:chOff x="701" y="460"/>
            <a:chExt cx="3743" cy="1584"/>
          </a:xfrm>
        </p:grpSpPr>
        <p:cxnSp>
          <p:nvCxnSpPr>
            <p:cNvPr id="43012" name="_s43012">
              <a:extLst>
                <a:ext uri="{FF2B5EF4-FFF2-40B4-BE49-F238E27FC236}">
                  <a16:creationId xmlns:a16="http://schemas.microsoft.com/office/drawing/2014/main" id="{EDAD1263-FFED-495D-BF46-5FEB35DFA871}"/>
                </a:ext>
              </a:extLst>
            </p:cNvPr>
            <p:cNvCxnSpPr>
              <a:cxnSpLocks noChangeShapeType="1"/>
              <a:stCxn id="12" idx="3"/>
              <a:endCxn id="11" idx="2"/>
            </p:cNvCxnSpPr>
            <p:nvPr/>
          </p:nvCxnSpPr>
          <p:spPr bwMode="auto">
            <a:xfrm flipV="1">
              <a:off x="3868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3" name="_s43013">
              <a:extLst>
                <a:ext uri="{FF2B5EF4-FFF2-40B4-BE49-F238E27FC236}">
                  <a16:creationId xmlns:a16="http://schemas.microsoft.com/office/drawing/2014/main" id="{24A360F0-39CC-4FB4-8FE9-B6C34D3E22D7}"/>
                </a:ext>
              </a:extLst>
            </p:cNvPr>
            <p:cNvCxnSpPr>
              <a:cxnSpLocks noChangeShapeType="1"/>
              <a:stCxn id="11" idx="0"/>
              <a:endCxn id="6" idx="2"/>
            </p:cNvCxnSpPr>
            <p:nvPr/>
          </p:nvCxnSpPr>
          <p:spPr bwMode="auto">
            <a:xfrm rot="16200000">
              <a:off x="3941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4" name="_s43014">
              <a:extLst>
                <a:ext uri="{FF2B5EF4-FFF2-40B4-BE49-F238E27FC236}">
                  <a16:creationId xmlns:a16="http://schemas.microsoft.com/office/drawing/2014/main" id="{A6DDE050-FFD6-4783-8C08-AC080B9CCF82}"/>
                </a:ext>
              </a:extLst>
            </p:cNvPr>
            <p:cNvCxnSpPr>
              <a:cxnSpLocks noChangeShapeType="1"/>
              <a:stCxn id="10" idx="3"/>
              <a:endCxn id="9" idx="2"/>
            </p:cNvCxnSpPr>
            <p:nvPr/>
          </p:nvCxnSpPr>
          <p:spPr bwMode="auto">
            <a:xfrm flipV="1">
              <a:off x="2716" y="1612"/>
              <a:ext cx="145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5" name="_s43015">
              <a:extLst>
                <a:ext uri="{FF2B5EF4-FFF2-40B4-BE49-F238E27FC236}">
                  <a16:creationId xmlns:a16="http://schemas.microsoft.com/office/drawing/2014/main" id="{750ABBA1-85EA-47C4-A509-71A6F95C6589}"/>
                </a:ext>
              </a:extLst>
            </p:cNvPr>
            <p:cNvCxnSpPr>
              <a:cxnSpLocks noChangeShapeType="1"/>
              <a:stCxn id="9" idx="0"/>
              <a:endCxn id="5" idx="2"/>
            </p:cNvCxnSpPr>
            <p:nvPr/>
          </p:nvCxnSpPr>
          <p:spPr bwMode="auto">
            <a:xfrm rot="16200000">
              <a:off x="2790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6" name="_s43016">
              <a:extLst>
                <a:ext uri="{FF2B5EF4-FFF2-40B4-BE49-F238E27FC236}">
                  <a16:creationId xmlns:a16="http://schemas.microsoft.com/office/drawing/2014/main" id="{DBB761AE-7DD5-4230-BD00-254277AC7E9F}"/>
                </a:ext>
              </a:extLst>
            </p:cNvPr>
            <p:cNvCxnSpPr>
              <a:cxnSpLocks noChangeShapeType="1"/>
              <a:stCxn id="8" idx="3"/>
              <a:endCxn id="7" idx="2"/>
            </p:cNvCxnSpPr>
            <p:nvPr/>
          </p:nvCxnSpPr>
          <p:spPr bwMode="auto">
            <a:xfrm flipV="1">
              <a:off x="1565" y="1612"/>
              <a:ext cx="145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7" name="_s43017">
              <a:extLst>
                <a:ext uri="{FF2B5EF4-FFF2-40B4-BE49-F238E27FC236}">
                  <a16:creationId xmlns:a16="http://schemas.microsoft.com/office/drawing/2014/main" id="{326F39DA-60DD-493D-B64A-1301A76C0F86}"/>
                </a:ext>
              </a:extLst>
            </p:cNvPr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639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8" name="_s43018">
              <a:extLst>
                <a:ext uri="{FF2B5EF4-FFF2-40B4-BE49-F238E27FC236}">
                  <a16:creationId xmlns:a16="http://schemas.microsoft.com/office/drawing/2014/main" id="{2392D20C-31CD-499F-9167-000BF61F390D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364" y="244"/>
              <a:ext cx="144" cy="1152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9" name="_s43019">
              <a:extLst>
                <a:ext uri="{FF2B5EF4-FFF2-40B4-BE49-F238E27FC236}">
                  <a16:creationId xmlns:a16="http://schemas.microsoft.com/office/drawing/2014/main" id="{82CAF813-43D6-48E1-86AC-EBE2E341337B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2789" y="819"/>
              <a:ext cx="144" cy="1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20" name="_s43020">
              <a:extLst>
                <a:ext uri="{FF2B5EF4-FFF2-40B4-BE49-F238E27FC236}">
                  <a16:creationId xmlns:a16="http://schemas.microsoft.com/office/drawing/2014/main" id="{A57FCFF0-5D71-471D-9176-3AD6428552BE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213" y="245"/>
              <a:ext cx="144" cy="1150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43021">
              <a:extLst>
                <a:ext uri="{FF2B5EF4-FFF2-40B4-BE49-F238E27FC236}">
                  <a16:creationId xmlns:a16="http://schemas.microsoft.com/office/drawing/2014/main" id="{844D5D2C-322B-4C93-82CE-297A78281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" y="460"/>
              <a:ext cx="3148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Основные показатели бюджета СП «Село Волосово - </a:t>
              </a:r>
              <a:r>
                <a:rPr kumimoji="0" lang="ru-RU" altLang="ru-RU" sz="17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Дудино</a:t>
              </a:r>
              <a:r>
                <a:rPr kumimoji="0" lang="ru-RU" altLang="ru-RU" sz="17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» на 2022 год и на плановый период 2023 и 2024 годов</a:t>
              </a:r>
            </a:p>
          </p:txBody>
        </p:sp>
        <p:sp>
          <p:nvSpPr>
            <p:cNvPr id="4" name="_s43022">
              <a:extLst>
                <a:ext uri="{FF2B5EF4-FFF2-40B4-BE49-F238E27FC236}">
                  <a16:creationId xmlns:a16="http://schemas.microsoft.com/office/drawing/2014/main" id="{5BB2DBBC-C54A-410E-804C-97FE3F7EB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2022 год – 4988,6 </a:t>
              </a:r>
              <a:r>
                <a:rPr kumimoji="0" lang="ru-RU" altLang="ru-RU" sz="17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5" name="_s43023">
              <a:extLst>
                <a:ext uri="{FF2B5EF4-FFF2-40B4-BE49-F238E27FC236}">
                  <a16:creationId xmlns:a16="http://schemas.microsoft.com/office/drawing/2014/main" id="{BEFBA4A2-3CF0-4C7D-9DE1-43F889A2C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8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2023 год – 4784,1 </a:t>
              </a:r>
              <a:r>
                <a:rPr kumimoji="0" lang="ru-RU" altLang="ru-RU" sz="17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_s43024">
              <a:extLst>
                <a:ext uri="{FF2B5EF4-FFF2-40B4-BE49-F238E27FC236}">
                  <a16:creationId xmlns:a16="http://schemas.microsoft.com/office/drawing/2014/main" id="{E0FA1515-DAA8-498C-BCF8-48F52104C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2024 год – 5090,1 </a:t>
              </a:r>
              <a:r>
                <a:rPr kumimoji="0" lang="ru-RU" altLang="ru-RU" sz="17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_s43025">
              <a:extLst>
                <a:ext uri="{FF2B5EF4-FFF2-40B4-BE49-F238E27FC236}">
                  <a16:creationId xmlns:a16="http://schemas.microsoft.com/office/drawing/2014/main" id="{49C65A98-212D-4895-8B7A-ABE1FF0789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132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2022 год – </a:t>
              </a:r>
              <a:r>
                <a:rPr lang="ru-RU" altLang="ru-RU" sz="17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5048,6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7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8" name="_s43026">
              <a:extLst>
                <a:ext uri="{FF2B5EF4-FFF2-40B4-BE49-F238E27FC236}">
                  <a16:creationId xmlns:a16="http://schemas.microsoft.com/office/drawing/2014/main" id="{2500F152-E1FB-438A-B1C5-B79989CD6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" y="17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60</a:t>
              </a:r>
              <a:r>
                <a:rPr lang="ru-RU" altLang="ru-RU" sz="17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,0</a:t>
              </a: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_s43027">
              <a:extLst>
                <a:ext uri="{FF2B5EF4-FFF2-40B4-BE49-F238E27FC236}">
                  <a16:creationId xmlns:a16="http://schemas.microsoft.com/office/drawing/2014/main" id="{195D0317-22EE-4FEB-875A-57F8B7877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" y="132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2023 год – </a:t>
              </a:r>
              <a:r>
                <a:rPr lang="ru-RU" altLang="ru-RU" sz="17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4844,1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7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_s43028">
              <a:extLst>
                <a:ext uri="{FF2B5EF4-FFF2-40B4-BE49-F238E27FC236}">
                  <a16:creationId xmlns:a16="http://schemas.microsoft.com/office/drawing/2014/main" id="{0017AAC8-9717-4AFD-8B24-BBE94AC3F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3" y="1756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</a:t>
              </a:r>
              <a:r>
                <a:rPr lang="ru-RU" altLang="ru-RU" sz="17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,0</a:t>
              </a:r>
            </a:p>
          </p:txBody>
        </p:sp>
        <p:sp>
          <p:nvSpPr>
            <p:cNvPr id="11" name="_s43029">
              <a:extLst>
                <a:ext uri="{FF2B5EF4-FFF2-40B4-BE49-F238E27FC236}">
                  <a16:creationId xmlns:a16="http://schemas.microsoft.com/office/drawing/2014/main" id="{90BDB981-E29C-4B72-9ECF-B737A4991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132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2024 год – </a:t>
              </a:r>
              <a:r>
                <a:rPr lang="ru-RU" altLang="ru-RU" sz="17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5150,1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700" b="0" i="0" u="none" strike="noStrike" cap="none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_s43030">
              <a:extLst>
                <a:ext uri="{FF2B5EF4-FFF2-40B4-BE49-F238E27FC236}">
                  <a16:creationId xmlns:a16="http://schemas.microsoft.com/office/drawing/2014/main" id="{DFBCEBFE-F768-4E6D-92B8-94DB29B37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7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</a:t>
              </a:r>
              <a:r>
                <a:rPr lang="ru-RU" altLang="ru-RU" sz="17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  <a:r>
                <a:rPr kumimoji="0" lang="ru-RU" altLang="ru-RU" sz="17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,0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1589</TotalTime>
  <Words>1043</Words>
  <Application>Microsoft Office PowerPoint</Application>
  <PresentationFormat>Экран (4:3)</PresentationFormat>
  <Paragraphs>216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Franklin Gothic Book</vt:lpstr>
      <vt:lpstr>Georgia</vt:lpstr>
      <vt:lpstr>Impact</vt:lpstr>
      <vt:lpstr>Times New Roman</vt:lpstr>
      <vt:lpstr>Тема Office</vt:lpstr>
      <vt:lpstr>Диаграмма</vt:lpstr>
      <vt:lpstr>Презентация PowerPoint</vt:lpstr>
      <vt:lpstr>Уважаемые жители сельского поселения «Село Волосово - Дудино»!</vt:lpstr>
      <vt:lpstr>Что такое бюджет? </vt:lpstr>
      <vt:lpstr>  Этапы работы с бюджетом</vt:lpstr>
      <vt:lpstr>Основные понятия</vt:lpstr>
      <vt:lpstr>Основные направления бюджетной и налоговой политики сельского поселения</vt:lpstr>
      <vt:lpstr>Основные понятия</vt:lpstr>
      <vt:lpstr>Из чего состоят доходы бюджета сельского поселения в 2022 году?</vt:lpstr>
      <vt:lpstr>Презентация PowerPoint</vt:lpstr>
      <vt:lpstr>Презентация PowerPoint</vt:lpstr>
      <vt:lpstr>СТРУКТУРА НАЛОГОВЫХ ДОХОДОВ</vt:lpstr>
      <vt:lpstr>Презентация PowerPoint</vt:lpstr>
      <vt:lpstr>Презентация PowerPoint</vt:lpstr>
      <vt:lpstr>Презентация PowerPoint</vt:lpstr>
      <vt:lpstr>Расходы бюджета СП «Село Волосово - Дудино» в рамках программных  и непрограммных  расходов</vt:lpstr>
      <vt:lpstr>Презентация PowerPoint</vt:lpstr>
      <vt:lpstr>Межбюджетные отношения</vt:lpstr>
      <vt:lpstr>Презентация PowerPoint</vt:lpstr>
    </vt:vector>
  </TitlesOfParts>
  <Company>Администрация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Людмила</dc:creator>
  <cp:lastModifiedBy>User</cp:lastModifiedBy>
  <cp:revision>192</cp:revision>
  <dcterms:created xsi:type="dcterms:W3CDTF">2015-04-08T05:02:45Z</dcterms:created>
  <dcterms:modified xsi:type="dcterms:W3CDTF">2022-12-08T09:35:25Z</dcterms:modified>
</cp:coreProperties>
</file>