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553" r:id="rId4"/>
    <p:sldId id="283" r:id="rId5"/>
    <p:sldId id="554" r:id="rId6"/>
    <p:sldId id="286" r:id="rId7"/>
    <p:sldId id="290" r:id="rId8"/>
    <p:sldId id="470" r:id="rId9"/>
    <p:sldId id="556" r:id="rId10"/>
    <p:sldId id="557" r:id="rId11"/>
    <p:sldId id="558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9" r:id="rId20"/>
    <p:sldId id="595" r:id="rId21"/>
    <p:sldId id="596" r:id="rId22"/>
    <p:sldId id="597" r:id="rId23"/>
    <p:sldId id="598" r:id="rId24"/>
    <p:sldId id="600" r:id="rId25"/>
    <p:sldId id="601" r:id="rId26"/>
    <p:sldId id="60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 snapToGrid="0">
      <p:cViewPr varScale="1">
        <p:scale>
          <a:sx n="65" d="100"/>
          <a:sy n="65" d="100"/>
        </p:scale>
        <p:origin x="9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124439</c:v>
                </c:pt>
                <c:pt idx="1">
                  <c:v>119311.2</c:v>
                </c:pt>
                <c:pt idx="2">
                  <c:v>125486.8</c:v>
                </c:pt>
                <c:pt idx="3">
                  <c:v>130340.3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B-46CE-A587-1A893C64A5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15621.3</c:v>
                </c:pt>
                <c:pt idx="1">
                  <c:v>13285.3</c:v>
                </c:pt>
                <c:pt idx="2">
                  <c:v>8760</c:v>
                </c:pt>
                <c:pt idx="3">
                  <c:v>8794.7999999999993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4B-46CE-A587-1A893C64A5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316486.5</c:v>
                </c:pt>
                <c:pt idx="1">
                  <c:v>329390</c:v>
                </c:pt>
                <c:pt idx="2">
                  <c:v>268084</c:v>
                </c:pt>
                <c:pt idx="3">
                  <c:v>327806.7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4B-46CE-A587-1A893C64A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4174128"/>
        <c:axId val="834182408"/>
      </c:barChart>
      <c:catAx>
        <c:axId val="83417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4182408"/>
        <c:crosses val="autoZero"/>
        <c:auto val="1"/>
        <c:lblAlgn val="ctr"/>
        <c:lblOffset val="100"/>
        <c:noMultiLvlLbl val="0"/>
      </c:catAx>
      <c:valAx>
        <c:axId val="83418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417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202</a:t>
            </a:r>
            <a:r>
              <a:rPr lang="ru-RU" sz="1600" b="0" i="0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5 год</a:t>
            </a:r>
            <a:endParaRPr lang="en-US" sz="1600" b="0" i="0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78108594575059986"/>
          <c:y val="0.1306186835342521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1"/>
          <c:tx>
            <c:strRef>
              <c:f>Лист1!$C$1</c:f>
              <c:strCache>
                <c:ptCount val="1"/>
                <c:pt idx="0">
                  <c:v>20252</c:v>
                </c:pt>
              </c:strCache>
            </c:strRef>
          </c:tx>
          <c:cat>
            <c:strRef>
              <c:f>Лист1!$A$2:$A$8</c:f>
              <c:strCache>
                <c:ptCount val="5"/>
                <c:pt idx="0">
                  <c:v>НДФД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 организаций </c:v>
                </c:pt>
                <c:pt idx="4">
                  <c:v>госпошлина</c:v>
                </c:pt>
              </c:strCache>
            </c:strRef>
          </c:cat>
          <c:val>
            <c:numRef>
              <c:f>Лист1!$C$2:$C$8</c:f>
              <c:numCache>
                <c:formatCode>0.0</c:formatCode>
                <c:ptCount val="7"/>
                <c:pt idx="0">
                  <c:v>68.2</c:v>
                </c:pt>
                <c:pt idx="1">
                  <c:v>23.214217285163954</c:v>
                </c:pt>
                <c:pt idx="2">
                  <c:v>7.4525109945472456</c:v>
                </c:pt>
                <c:pt idx="3">
                  <c:v>0.51845122839129099</c:v>
                </c:pt>
                <c:pt idx="4">
                  <c:v>0.63183425790469061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976-4BE9-A729-5EE072132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effectLst>
              <a:outerShdw sx="1000" sy="1000" algn="ctr" rotWithShape="0">
                <a:srgbClr val="000000"/>
              </a:outerShdw>
            </a:effectLst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solidFill>
                <a:srgbClr val="0E7DC2"/>
              </a:solidFill>
              <a:effectLst>
                <a:outerShdw sx="1000" sy="1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3976-4BE9-A729-5EE0721328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effectLst>
                <a:outerShdw sx="1000" sy="1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3976-4BE9-A729-5EE07213288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effectLst>
                <a:outerShdw sx="1000" sy="1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3976-4BE9-A729-5EE07213288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effectLst>
                <a:outerShdw sx="1000" sy="1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3976-4BE9-A729-5EE07213288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effectLst>
                <a:outerShdw sx="1000" sy="1000" algn="ctr" rotWithShape="0">
                  <a:srgbClr val="000000"/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9-3976-4BE9-A729-5EE07213288D}"/>
              </c:ext>
            </c:extLst>
          </c:dPt>
          <c:dLbls>
            <c:dLbl>
              <c:idx val="0"/>
              <c:layout>
                <c:manualLayout>
                  <c:x val="-2.6354191807551396E-2"/>
                  <c:y val="-0.3324994854852192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68,2%</a:t>
                    </a:r>
                  </a:p>
                  <a:p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76-4BE9-A729-5EE07213288D}"/>
                </c:ext>
              </c:extLst>
            </c:dLbl>
            <c:dLbl>
              <c:idx val="1"/>
              <c:layout>
                <c:manualLayout>
                  <c:x val="-7.9062415797989241E-2"/>
                  <c:y val="-1.44567270303299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976-4BE9-A729-5EE07213288D}"/>
                </c:ext>
              </c:extLst>
            </c:dLbl>
            <c:dLbl>
              <c:idx val="2"/>
              <c:layout>
                <c:manualLayout>
                  <c:x val="-4.0544664896748385E-2"/>
                  <c:y val="-3.75871260206060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976-4BE9-A729-5EE07213288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76-4BE9-A729-5EE07213288D}"/>
                </c:ext>
              </c:extLst>
            </c:dLbl>
            <c:dLbl>
              <c:idx val="4"/>
              <c:layout>
                <c:manualLayout>
                  <c:x val="1.8245099203536772E-2"/>
                  <c:y val="-3.46960538082289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976-4BE9-A729-5EE07213288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5"/>
                <c:pt idx="0">
                  <c:v>НДФД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 организаций </c:v>
                </c:pt>
                <c:pt idx="4">
                  <c:v>госпошлина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91058.3</c:v>
                </c:pt>
                <c:pt idx="1">
                  <c:v>20597</c:v>
                </c:pt>
                <c:pt idx="2">
                  <c:v>6612.3</c:v>
                </c:pt>
                <c:pt idx="3">
                  <c:v>460</c:v>
                </c:pt>
                <c:pt idx="4">
                  <c:v>560.6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976-4BE9-A729-5EE072132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 cmpd="sng"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год</a:t>
            </a:r>
          </a:p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1800" dirty="0"/>
          </a:p>
        </c:rich>
      </c:tx>
      <c:layout>
        <c:manualLayout>
          <c:xMode val="edge"/>
          <c:yMode val="edge"/>
          <c:x val="0.58763057665957352"/>
          <c:y val="1.57472582411478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dPt>
            <c:idx val="0"/>
            <c:bubble3D val="0"/>
            <c:spPr>
              <a:solidFill>
                <a:srgbClr val="0E7DC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308E-4930-804B-D327F607C3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308E-4930-804B-D327F607C3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308E-4930-804B-D327F607C33F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308E-4930-804B-D327F607C33F}"/>
              </c:ext>
            </c:extLst>
          </c:dPt>
          <c:dPt>
            <c:idx val="4"/>
            <c:bubble3D val="0"/>
            <c:spPr>
              <a:solidFill>
                <a:srgbClr val="F19A1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308E-4930-804B-D327F607C33F}"/>
              </c:ext>
            </c:extLst>
          </c:dPt>
          <c:dLbls>
            <c:dLbl>
              <c:idx val="0"/>
              <c:layout>
                <c:manualLayout>
                  <c:x val="-0.19219730571247071"/>
                  <c:y val="-0.2204616153760694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08E-4930-804B-D327F607C33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8E-4930-804B-D327F607C33F}"/>
                </c:ext>
              </c:extLst>
            </c:dLbl>
            <c:dLbl>
              <c:idx val="2"/>
              <c:layout>
                <c:manualLayout>
                  <c:x val="-1.5828013411615233E-2"/>
                  <c:y val="-3.779341977875477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08E-4930-804B-D327F607C33F}"/>
                </c:ext>
              </c:extLst>
            </c:dLbl>
            <c:dLbl>
              <c:idx val="3"/>
              <c:layout>
                <c:manualLayout>
                  <c:x val="3.3917171596318275E-2"/>
                  <c:y val="-4.72417747234434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08E-4930-804B-D327F607C33F}"/>
                </c:ext>
              </c:extLst>
            </c:dLbl>
            <c:dLbl>
              <c:idx val="4"/>
              <c:layout>
                <c:manualLayout>
                  <c:x val="9.7229225242779299E-2"/>
                  <c:y val="-4.409232307521386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08E-4930-804B-D327F607C33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111</c:v>
                </c:pt>
                <c:pt idx="1">
                  <c:v>112</c:v>
                </c:pt>
                <c:pt idx="2">
                  <c:v>113</c:v>
                </c:pt>
                <c:pt idx="3">
                  <c:v>114</c:v>
                </c:pt>
                <c:pt idx="4">
                  <c:v>116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4100</c:v>
                </c:pt>
                <c:pt idx="1">
                  <c:v>1</c:v>
                </c:pt>
                <c:pt idx="2">
                  <c:v>3203.5</c:v>
                </c:pt>
                <c:pt idx="3">
                  <c:v>5000</c:v>
                </c:pt>
                <c:pt idx="4">
                  <c:v>680.8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08E-4930-804B-D327F607C3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C-308E-4930-804B-D327F607C3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E-308E-4930-804B-D327F607C3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0-308E-4930-804B-D327F607C3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2-308E-4930-804B-D327F607C33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4-308E-4930-804B-D327F607C3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111</c:v>
                </c:pt>
                <c:pt idx="1">
                  <c:v>112</c:v>
                </c:pt>
                <c:pt idx="2">
                  <c:v>113</c:v>
                </c:pt>
                <c:pt idx="3">
                  <c:v>114</c:v>
                </c:pt>
                <c:pt idx="4">
                  <c:v>116</c:v>
                </c:pt>
              </c:numCache>
            </c:numRef>
          </c:cat>
          <c:val>
            <c:numRef>
              <c:f>Лист1!$C$2:$C$8</c:f>
              <c:numCache>
                <c:formatCode>0.0</c:formatCode>
                <c:ptCount val="7"/>
                <c:pt idx="0">
                  <c:v>30.861177391553074</c:v>
                </c:pt>
                <c:pt idx="1">
                  <c:v>7.527116436964164E-3</c:v>
                </c:pt>
                <c:pt idx="2">
                  <c:v>24.113117505814699</c:v>
                </c:pt>
                <c:pt idx="3">
                  <c:v>37.635582184820819</c:v>
                </c:pt>
                <c:pt idx="4">
                  <c:v>5.1244608702852021</c:v>
                </c:pt>
                <c:pt idx="5" formatCode="General">
                  <c:v>2.2999999999999998</c:v>
                </c:pt>
                <c:pt idx="6" formatCode="General">
                  <c:v>100.04186506891077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08E-4930-804B-D327F607C33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Безвозмездные</a:t>
            </a:r>
            <a:r>
              <a:rPr lang="ru-RU" baseline="0" dirty="0">
                <a:solidFill>
                  <a:srgbClr val="0070C0"/>
                </a:solidFill>
              </a:rPr>
              <a:t> поступления от других бюджетов</a:t>
            </a:r>
            <a:endParaRPr lang="ru-RU" dirty="0">
              <a:solidFill>
                <a:srgbClr val="0070C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факт</c:v>
                </c:pt>
                <c:pt idx="1">
                  <c:v>2025 план</c:v>
                </c:pt>
                <c:pt idx="2">
                  <c:v>2026 план</c:v>
                </c:pt>
                <c:pt idx="3">
                  <c:v>2027 план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78846.2</c:v>
                </c:pt>
                <c:pt idx="1">
                  <c:v>89169.3</c:v>
                </c:pt>
                <c:pt idx="2">
                  <c:v>82116.3</c:v>
                </c:pt>
                <c:pt idx="3">
                  <c:v>78513.399999999994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B1-45FF-A7E5-32DF881A19F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факт</c:v>
                </c:pt>
                <c:pt idx="1">
                  <c:v>2025 план</c:v>
                </c:pt>
                <c:pt idx="2">
                  <c:v>2026 план</c:v>
                </c:pt>
                <c:pt idx="3">
                  <c:v>2027 план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69205.100000000006</c:v>
                </c:pt>
                <c:pt idx="1">
                  <c:v>61430.6</c:v>
                </c:pt>
                <c:pt idx="2">
                  <c:v>9364.7999999999993</c:v>
                </c:pt>
                <c:pt idx="3">
                  <c:v>72116.100000000006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B1-45FF-A7E5-32DF881A19F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факт</c:v>
                </c:pt>
                <c:pt idx="1">
                  <c:v>2025 план</c:v>
                </c:pt>
                <c:pt idx="2">
                  <c:v>2026 план</c:v>
                </c:pt>
                <c:pt idx="3">
                  <c:v>2027 план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156187.9</c:v>
                </c:pt>
                <c:pt idx="1">
                  <c:v>161355.5</c:v>
                </c:pt>
                <c:pt idx="2">
                  <c:v>159905.29999999999</c:v>
                </c:pt>
                <c:pt idx="3">
                  <c:v>160164.1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B1-45FF-A7E5-32DF881A19F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2024 факт</c:v>
                </c:pt>
                <c:pt idx="1">
                  <c:v>2025 план</c:v>
                </c:pt>
                <c:pt idx="2">
                  <c:v>2026 план</c:v>
                </c:pt>
                <c:pt idx="3">
                  <c:v>2027 план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13788.9</c:v>
                </c:pt>
                <c:pt idx="1">
                  <c:v>16382.6</c:v>
                </c:pt>
                <c:pt idx="2">
                  <c:v>16697.599999999999</c:v>
                </c:pt>
                <c:pt idx="3">
                  <c:v>17013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B1-45FF-A7E5-32DF881A1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1617952"/>
        <c:axId val="571618312"/>
      </c:barChart>
      <c:catAx>
        <c:axId val="571617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1618312"/>
        <c:crosses val="autoZero"/>
        <c:auto val="1"/>
        <c:lblAlgn val="ctr"/>
        <c:lblOffset val="100"/>
        <c:noMultiLvlLbl val="0"/>
      </c:catAx>
      <c:valAx>
        <c:axId val="571618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161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впоросы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103798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EA-4E93-90BB-375E0C2924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безопасность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11707.1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EA-4E93-90BB-375E0C29240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47292.2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EA-4E93-90BB-375E0C29240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10183.700000000001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EA-4E93-90BB-375E0C29240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162137.9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EA-4E93-90BB-375E0C29240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37649.199999999997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EA-4E93-90BB-375E0C29240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54925.7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5EA-4E93-90BB-375E0C29240F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Физическая культура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16669.400000000001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5EA-4E93-90BB-375E0C29240F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5EA-4E93-90BB-375E0C29240F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29540.6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5EA-4E93-90BB-375E0C292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1768312"/>
        <c:axId val="701769392"/>
      </c:barChart>
      <c:catAx>
        <c:axId val="70176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1769392"/>
        <c:crosses val="autoZero"/>
        <c:auto val="1"/>
        <c:lblAlgn val="ctr"/>
        <c:lblOffset val="100"/>
        <c:noMultiLvlLbl val="0"/>
      </c:catAx>
      <c:valAx>
        <c:axId val="701769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1768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C569-5D29-41E5-83BF-8C8A2EA8DB0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5A9BE-E927-4A91-8E2E-2520D0CC7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3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20370-6D5C-4945-8D9A-F2E296975BC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6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20370-6D5C-4945-8D9A-F2E296975BC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8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20370-6D5C-4945-8D9A-F2E296975BC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6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5A9BE-E927-4A91-8E2E-2520D0CC775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4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3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5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699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666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19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2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92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0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14.05.2025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3783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5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89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58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19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7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0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5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6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F4BE-93DE-49E4-A441-E870C9DE1798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051E74-B455-4C1A-9DD8-73646D03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4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79D47-E555-0758-B780-959E16E78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33350"/>
            <a:ext cx="7543627" cy="2012691"/>
          </a:xfrm>
        </p:spPr>
        <p:txBody>
          <a:bodyPr/>
          <a:lstStyle/>
          <a:p>
            <a:pPr lvl="0" defTabSz="914400" fontAlgn="base">
              <a:spcAft>
                <a:spcPct val="0"/>
              </a:spcAft>
            </a:pPr>
            <a:r>
              <a:rPr lang="ru-RU" altLang="ru-RU" sz="2000" b="1" dirty="0">
                <a:solidFill>
                  <a:srgbClr val="54323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</a:t>
            </a:r>
            <a:br>
              <a:rPr lang="ru-RU" altLang="ru-RU" sz="2000" b="1" dirty="0">
                <a:solidFill>
                  <a:srgbClr val="54323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54323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МУНИЦИПАЛЬНОГО РАЙОНА</a:t>
            </a:r>
            <a:br>
              <a:rPr lang="ru-RU" altLang="ru-RU" sz="2000" b="1" dirty="0">
                <a:solidFill>
                  <a:srgbClr val="54323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54323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«УЛЬЯНОВСКИЙ РАЙОН»</a:t>
            </a:r>
            <a:br>
              <a:rPr lang="ru-RU" altLang="ru-RU" sz="2000" b="1" dirty="0">
                <a:solidFill>
                  <a:srgbClr val="54323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314A-9986-47EC-0332-C45814967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2817845"/>
            <a:ext cx="7766936" cy="3340359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54323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БЮДЖЕТ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400" b="1" i="1" u="none" strike="noStrike" kern="1200" cap="none" spc="0" normalizeH="0" baseline="0" noProof="0" dirty="0">
                <a:ln>
                  <a:noFill/>
                </a:ln>
                <a:solidFill>
                  <a:srgbClr val="5432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2025 год и на плановый период 202</a:t>
            </a:r>
            <a:r>
              <a:rPr lang="ru-RU" altLang="ru-RU" sz="5400" b="1" i="1" dirty="0">
                <a:solidFill>
                  <a:srgbClr val="5432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altLang="ru-RU" sz="5400" b="1" i="1" u="none" strike="noStrike" kern="1200" cap="none" spc="0" normalizeH="0" baseline="0" noProof="0" dirty="0">
                <a:ln>
                  <a:noFill/>
                </a:ln>
                <a:solidFill>
                  <a:srgbClr val="5432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2027 годов</a:t>
            </a:r>
          </a:p>
          <a:p>
            <a:endParaRPr lang="ru-RU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79E4B272-1D91-DD19-C512-6D4921E3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33350"/>
            <a:ext cx="2524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08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8E15790-99BF-FFF1-5D21-0246C3E45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42415"/>
              </p:ext>
            </p:extLst>
          </p:nvPr>
        </p:nvGraphicFramePr>
        <p:xfrm>
          <a:off x="737118" y="849085"/>
          <a:ext cx="8644430" cy="5651867"/>
        </p:xfrm>
        <a:graphic>
          <a:graphicData uri="http://schemas.openxmlformats.org/drawingml/2006/table">
            <a:tbl>
              <a:tblPr/>
              <a:tblGrid>
                <a:gridCol w="4312957">
                  <a:extLst>
                    <a:ext uri="{9D8B030D-6E8A-4147-A177-3AD203B41FA5}">
                      <a16:colId xmlns:a16="http://schemas.microsoft.com/office/drawing/2014/main" val="235548326"/>
                    </a:ext>
                  </a:extLst>
                </a:gridCol>
                <a:gridCol w="1234478">
                  <a:extLst>
                    <a:ext uri="{9D8B030D-6E8A-4147-A177-3AD203B41FA5}">
                      <a16:colId xmlns:a16="http://schemas.microsoft.com/office/drawing/2014/main" val="2439592829"/>
                    </a:ext>
                  </a:extLst>
                </a:gridCol>
                <a:gridCol w="1469028">
                  <a:extLst>
                    <a:ext uri="{9D8B030D-6E8A-4147-A177-3AD203B41FA5}">
                      <a16:colId xmlns:a16="http://schemas.microsoft.com/office/drawing/2014/main" val="1352947646"/>
                    </a:ext>
                  </a:extLst>
                </a:gridCol>
                <a:gridCol w="1627967">
                  <a:extLst>
                    <a:ext uri="{9D8B030D-6E8A-4147-A177-3AD203B41FA5}">
                      <a16:colId xmlns:a16="http://schemas.microsoft.com/office/drawing/2014/main" val="673859431"/>
                    </a:ext>
                  </a:extLst>
                </a:gridCol>
              </a:tblGrid>
              <a:tr h="3105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086191"/>
                  </a:ext>
                </a:extLst>
              </a:tr>
              <a:tr h="34846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образования в Ульяновском районе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158 722,4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138 014,9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202 177,4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663848"/>
                  </a:ext>
                </a:extLst>
              </a:tr>
              <a:tr h="34846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поддержка граждан Ульяновского района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40 506,2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40 487,7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40 504,9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0311003"/>
                  </a:ext>
                </a:extLst>
              </a:tr>
              <a:tr h="34846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Семья и дети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13 858,1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12 394,1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12 643,6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59194"/>
                  </a:ext>
                </a:extLst>
              </a:tr>
              <a:tr h="6128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систем коммунальной инфраструктуры на территории муниципального района «Ульяновский район»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4 684,4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3 734,4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3 984,4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567776"/>
                  </a:ext>
                </a:extLst>
              </a:tr>
              <a:tr h="5033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 в  муниципальном районе «Ульяновский район»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768372"/>
                  </a:ext>
                </a:extLst>
              </a:tr>
              <a:tr h="34846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Содействие занятости населения Ульяновского района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66,1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66,1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66,1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58306"/>
                  </a:ext>
                </a:extLst>
              </a:tr>
              <a:tr h="5033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Безопасность жизнедеятельности населения на территории МР «Ульяновский район»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10 926,7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9 926,7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9926,7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970496"/>
                  </a:ext>
                </a:extLst>
              </a:tr>
              <a:tr h="5033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и развитие  малого и среднего предпринимательства в муниципальном районе «Ульяновский район»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93145"/>
                  </a:ext>
                </a:extLst>
              </a:tr>
              <a:tr h="46946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Поддержка и развитие транспортного обслуживания населения Ульяновского района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7 222,4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5 699,0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3 222,4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915129"/>
                  </a:ext>
                </a:extLst>
              </a:tr>
              <a:tr h="34846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Сохранение и развитие культуры Ульяновского района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40 091,3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41 195,3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38 723,7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842008"/>
                  </a:ext>
                </a:extLst>
              </a:tr>
              <a:tr h="5033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физической культуры и спорта в муниципальном районе «Ульяновский район»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16 669,4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334389"/>
                  </a:ext>
                </a:extLst>
              </a:tr>
              <a:tr h="50334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внутреннего и въездного туризма на территории Ульяновского района Калужской области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1444" marR="91444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7824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27AF1B-3358-4A53-3FBA-7ADB27353E80}"/>
              </a:ext>
            </a:extLst>
          </p:cNvPr>
          <p:cNvSpPr txBox="1"/>
          <p:nvPr/>
        </p:nvSpPr>
        <p:spPr>
          <a:xfrm>
            <a:off x="1772817" y="135294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0070C0"/>
                </a:solidFill>
              </a:rPr>
              <a:t>Расходы районного бюджета по муниципальным программам, </a:t>
            </a:r>
            <a:r>
              <a:rPr lang="ru-RU" altLang="ru-RU" sz="1800" b="1" dirty="0" err="1">
                <a:solidFill>
                  <a:srgbClr val="0070C0"/>
                </a:solidFill>
              </a:rPr>
              <a:t>тыс.рублей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8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9CAF-ED9A-888F-2E21-8C774D146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7E5A10D-8E16-34AB-C071-D51276E78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003224"/>
              </p:ext>
            </p:extLst>
          </p:nvPr>
        </p:nvGraphicFramePr>
        <p:xfrm>
          <a:off x="615820" y="270588"/>
          <a:ext cx="8724123" cy="6050892"/>
        </p:xfrm>
        <a:graphic>
          <a:graphicData uri="http://schemas.openxmlformats.org/drawingml/2006/table">
            <a:tbl>
              <a:tblPr/>
              <a:tblGrid>
                <a:gridCol w="4382790">
                  <a:extLst>
                    <a:ext uri="{9D8B030D-6E8A-4147-A177-3AD203B41FA5}">
                      <a16:colId xmlns:a16="http://schemas.microsoft.com/office/drawing/2014/main" val="4033237715"/>
                    </a:ext>
                  </a:extLst>
                </a:gridCol>
                <a:gridCol w="1257066">
                  <a:extLst>
                    <a:ext uri="{9D8B030D-6E8A-4147-A177-3AD203B41FA5}">
                      <a16:colId xmlns:a16="http://schemas.microsoft.com/office/drawing/2014/main" val="2628527506"/>
                    </a:ext>
                  </a:extLst>
                </a:gridCol>
                <a:gridCol w="1462991">
                  <a:extLst>
                    <a:ext uri="{9D8B030D-6E8A-4147-A177-3AD203B41FA5}">
                      <a16:colId xmlns:a16="http://schemas.microsoft.com/office/drawing/2014/main" val="902515160"/>
                    </a:ext>
                  </a:extLst>
                </a:gridCol>
                <a:gridCol w="1621276">
                  <a:extLst>
                    <a:ext uri="{9D8B030D-6E8A-4147-A177-3AD203B41FA5}">
                      <a16:colId xmlns:a16="http://schemas.microsoft.com/office/drawing/2014/main" val="3428017195"/>
                    </a:ext>
                  </a:extLst>
                </a:gridCol>
              </a:tblGrid>
              <a:tr h="2534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428025"/>
                  </a:ext>
                </a:extLst>
              </a:tr>
              <a:tr h="2534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молодежной политики на территории муниципального района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120,3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120,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120,3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047069"/>
                  </a:ext>
                </a:extLst>
              </a:tr>
              <a:tr h="5068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Комплексные меры противодействия злоупотребления наркотиками и их незаконному обороту в муниципальном районе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83636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Комплексная программа профилактика правонарушений в МР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2087766"/>
                  </a:ext>
                </a:extLst>
              </a:tr>
              <a:tr h="2654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Кадровая политика муниципального района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964367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Патриотическое воспитание населения муниципального района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532001"/>
                  </a:ext>
                </a:extLst>
              </a:tr>
              <a:tr h="36604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сельского хозяйства Ульяновского района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03723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Совершенствование системы управления общественными финансами Ульяновского района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40 593,5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40 493,5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40 493,5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8188305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кадрового потенциала органов местного самоуправления муниципального района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9 895,0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9 520,0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9 520,0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855363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Совершенствование и развитие сети автомобильных дорог общего пользования местного значения МР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35 078,6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21 157,6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22 731,0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016120"/>
                  </a:ext>
                </a:extLst>
              </a:tr>
              <a:tr h="62009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Совершенствование, освещение деятельности органов местного самоуправления, развитие муниципальной службы в МР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62 344,4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58 919,4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56 819,4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108706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Управление муниципальным имуществом муниципального образования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3 933,4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280215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Улучшение условий и охрана труда в муниципальном районе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60,0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93890"/>
                  </a:ext>
                </a:extLst>
              </a:tr>
              <a:tr h="36606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Комплексное развитие сельских территорий в Ульяновском районе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5 198,3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2 544,3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501617"/>
                  </a:ext>
                </a:extLst>
              </a:tr>
              <a:tr h="2534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жильем молодых семей в МР «Ульяновский район»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353,5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358,2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360,5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753877"/>
                  </a:ext>
                </a:extLst>
              </a:tr>
              <a:tr h="3211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06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197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38">
            <a:extLst>
              <a:ext uri="{FF2B5EF4-FFF2-40B4-BE49-F238E27FC236}">
                <a16:creationId xmlns:a16="http://schemas.microsoft.com/office/drawing/2014/main" id="{B51FE5DE-6966-A610-3CA6-4270D31D64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4610" y="307975"/>
            <a:ext cx="8961189" cy="6073966"/>
            <a:chOff x="683" y="1008"/>
            <a:chExt cx="2925" cy="1390"/>
          </a:xfrm>
        </p:grpSpPr>
        <p:cxnSp>
          <p:nvCxnSpPr>
            <p:cNvPr id="3" name="_s1028">
              <a:extLst>
                <a:ext uri="{FF2B5EF4-FFF2-40B4-BE49-F238E27FC236}">
                  <a16:creationId xmlns:a16="http://schemas.microsoft.com/office/drawing/2014/main" id="{2EBCC0EA-6396-5915-B4F4-F6AF3808899D}"/>
                </a:ext>
              </a:extLst>
            </p:cNvPr>
            <p:cNvCxnSpPr>
              <a:cxnSpLocks noChangeShapeType="1"/>
              <a:stCxn id="13" idx="0"/>
              <a:endCxn id="10" idx="2"/>
            </p:cNvCxnSpPr>
            <p:nvPr/>
          </p:nvCxnSpPr>
          <p:spPr bwMode="auto">
            <a:xfrm rot="16200000" flipV="1">
              <a:off x="2457" y="1547"/>
              <a:ext cx="166" cy="74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_s1029">
              <a:extLst>
                <a:ext uri="{FF2B5EF4-FFF2-40B4-BE49-F238E27FC236}">
                  <a16:creationId xmlns:a16="http://schemas.microsoft.com/office/drawing/2014/main" id="{BF418E8D-D6C9-C489-5FEE-7DC1CFCD378D}"/>
                </a:ext>
              </a:extLst>
            </p:cNvPr>
            <p:cNvCxnSpPr>
              <a:cxnSpLocks noChangeShapeType="1"/>
              <a:stCxn id="12" idx="0"/>
              <a:endCxn id="10" idx="2"/>
            </p:cNvCxnSpPr>
            <p:nvPr/>
          </p:nvCxnSpPr>
          <p:spPr bwMode="auto">
            <a:xfrm rot="5400000" flipH="1" flipV="1">
              <a:off x="1721" y="1555"/>
              <a:ext cx="166" cy="728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_s1030">
              <a:extLst>
                <a:ext uri="{FF2B5EF4-FFF2-40B4-BE49-F238E27FC236}">
                  <a16:creationId xmlns:a16="http://schemas.microsoft.com/office/drawing/2014/main" id="{99268FA4-7B78-EBFA-38A3-ED5A55FA5372}"/>
                </a:ext>
              </a:extLst>
            </p:cNvPr>
            <p:cNvCxnSpPr>
              <a:cxnSpLocks noChangeShapeType="1"/>
              <a:stCxn id="11" idx="0"/>
              <a:endCxn id="8" idx="2"/>
            </p:cNvCxnSpPr>
            <p:nvPr/>
          </p:nvCxnSpPr>
          <p:spPr bwMode="auto">
            <a:xfrm rot="16200000" flipV="1">
              <a:off x="2606" y="870"/>
              <a:ext cx="80" cy="106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_s1031">
              <a:extLst>
                <a:ext uri="{FF2B5EF4-FFF2-40B4-BE49-F238E27FC236}">
                  <a16:creationId xmlns:a16="http://schemas.microsoft.com/office/drawing/2014/main" id="{889EEABC-E61C-C332-65CB-68DBAA3B7863}"/>
                </a:ext>
              </a:extLst>
            </p:cNvPr>
            <p:cNvCxnSpPr>
              <a:cxnSpLocks noChangeShapeType="1"/>
              <a:stCxn id="10" idx="0"/>
              <a:endCxn id="8" idx="2"/>
            </p:cNvCxnSpPr>
            <p:nvPr/>
          </p:nvCxnSpPr>
          <p:spPr bwMode="auto">
            <a:xfrm rot="16200000" flipV="1">
              <a:off x="2102" y="1374"/>
              <a:ext cx="80" cy="5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_s1032">
              <a:extLst>
                <a:ext uri="{FF2B5EF4-FFF2-40B4-BE49-F238E27FC236}">
                  <a16:creationId xmlns:a16="http://schemas.microsoft.com/office/drawing/2014/main" id="{3E5E70D7-CEDA-52C3-9141-F891EAA45853}"/>
                </a:ext>
              </a:extLst>
            </p:cNvPr>
            <p:cNvCxnSpPr>
              <a:cxnSpLocks noChangeShapeType="1"/>
              <a:stCxn id="9" idx="0"/>
              <a:endCxn id="8" idx="2"/>
            </p:cNvCxnSpPr>
            <p:nvPr/>
          </p:nvCxnSpPr>
          <p:spPr bwMode="auto">
            <a:xfrm rot="5400000" flipH="1" flipV="1">
              <a:off x="1587" y="911"/>
              <a:ext cx="80" cy="97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_s1033">
              <a:extLst>
                <a:ext uri="{FF2B5EF4-FFF2-40B4-BE49-F238E27FC236}">
                  <a16:creationId xmlns:a16="http://schemas.microsoft.com/office/drawing/2014/main" id="{945280B7-1BFB-EF15-33F2-5941B6B98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1008"/>
              <a:ext cx="2438" cy="35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0" dirty="0">
                  <a:solidFill>
                    <a:srgbClr val="0070C0"/>
                  </a:solidFill>
                </a:rPr>
                <a:t>МУНИЦИПАЛЬНЫЕ ПРОГРАММЫ СОЦИАЛЬНОЙ НАПРАВЛЕННОСТИ БЮДЖЕТА МР «УЛЬЯНОВСКИЙ РАЙОН»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0" dirty="0"/>
                <a:t>      2025 – 269 850,4 </a:t>
              </a:r>
              <a:r>
                <a:rPr lang="ru-RU" altLang="ru-RU" sz="1600" b="0" dirty="0" err="1"/>
                <a:t>т.р</a:t>
              </a:r>
              <a:r>
                <a:rPr lang="ru-RU" altLang="ru-RU" sz="1600" b="0" dirty="0"/>
                <a:t>. или </a:t>
              </a:r>
              <a:r>
                <a:rPr lang="ru-RU" altLang="ru-RU" sz="1600" dirty="0"/>
                <a:t>56,5</a:t>
              </a:r>
              <a:r>
                <a:rPr lang="ru-RU" altLang="ru-RU" sz="1600" b="0" dirty="0"/>
                <a:t> % от  всех расходов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0" dirty="0"/>
                <a:t>     2026 – </a:t>
              </a:r>
              <a:r>
                <a:rPr lang="ru-RU" altLang="ru-RU" sz="1600" dirty="0"/>
                <a:t>233 092,0</a:t>
              </a:r>
              <a:r>
                <a:rPr lang="ru-RU" altLang="ru-RU" sz="1600" b="0" dirty="0"/>
                <a:t> </a:t>
              </a:r>
              <a:r>
                <a:rPr lang="ru-RU" altLang="ru-RU" sz="1600" b="0" dirty="0" err="1"/>
                <a:t>т.р</a:t>
              </a:r>
              <a:r>
                <a:rPr lang="ru-RU" altLang="ru-RU" sz="1600" b="0" dirty="0"/>
                <a:t>. или 58,7 % от всех расходов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b="0" dirty="0"/>
                <a:t>    2027– 295 049,6 </a:t>
              </a:r>
              <a:r>
                <a:rPr lang="ru-RU" altLang="ru-RU" sz="1600" b="0" dirty="0" err="1"/>
                <a:t>т.р</a:t>
              </a:r>
              <a:r>
                <a:rPr lang="ru-RU" altLang="ru-RU" sz="1600" b="0" dirty="0"/>
                <a:t>.  или 64,8 % от всех расходов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 </a:t>
              </a:r>
            </a:p>
          </p:txBody>
        </p:sp>
        <p:sp>
          <p:nvSpPr>
            <p:cNvPr id="9" name="_s1034">
              <a:extLst>
                <a:ext uri="{FF2B5EF4-FFF2-40B4-BE49-F238E27FC236}">
                  <a16:creationId xmlns:a16="http://schemas.microsoft.com/office/drawing/2014/main" id="{DA8820DB-C042-65E2-A328-303D5D8DC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" y="1440"/>
              <a:ext cx="909" cy="414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РАЗВИТИЕ ОБРАЗОВАНИЯ В УЛЬЯНОВСКОМ РАЙОНЕ НА         2025  – </a:t>
              </a:r>
              <a:r>
                <a:rPr lang="ru-RU" altLang="ru-RU" sz="1200" dirty="0"/>
                <a:t>158 722,4</a:t>
              </a:r>
              <a:r>
                <a:rPr lang="ru-RU" altLang="ru-RU" sz="1200" b="0" dirty="0"/>
                <a:t>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2026  – 138 014,9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2027  – 202 177,4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</p:txBody>
        </p:sp>
        <p:sp>
          <p:nvSpPr>
            <p:cNvPr id="10" name="_s1035">
              <a:extLst>
                <a:ext uri="{FF2B5EF4-FFF2-40B4-BE49-F238E27FC236}">
                  <a16:creationId xmlns:a16="http://schemas.microsoft.com/office/drawing/2014/main" id="{2578AABC-A3A8-EEF8-71D2-6541BA0D8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1440"/>
              <a:ext cx="864" cy="396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 marL="342900" indent="-34290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800100" indent="-34290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257300" indent="-34290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714500" indent="-34290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171700" indent="-34290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ru-RU" altLang="ru-RU" sz="1200" b="0" dirty="0"/>
                <a:t>СОЦИАЛЬНАЯ ПОДДЕРЖКА ГРАЖДАН УЛЬЯНОВСКОГО РАЙОНА </a:t>
              </a:r>
            </a:p>
            <a:p>
              <a:pPr algn="ctr" eaLnBrk="1" hangingPunct="1"/>
              <a:r>
                <a:rPr lang="ru-RU" altLang="ru-RU" sz="1200" b="0" dirty="0"/>
                <a:t>2025 – 40 506,2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/>
              <a:r>
                <a:rPr lang="ru-RU" altLang="ru-RU" sz="1200" b="0" dirty="0"/>
                <a:t>2026  - 40 487,7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/>
              <a:r>
                <a:rPr lang="ru-RU" altLang="ru-RU" sz="1200" b="0" dirty="0"/>
                <a:t>2027  - 40 504,9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</p:txBody>
        </p:sp>
        <p:sp>
          <p:nvSpPr>
            <p:cNvPr id="11" name="_s1036">
              <a:extLst>
                <a:ext uri="{FF2B5EF4-FFF2-40B4-BE49-F238E27FC236}">
                  <a16:creationId xmlns:a16="http://schemas.microsoft.com/office/drawing/2014/main" id="{3347D112-2A8B-AC3E-FD2A-D9782256E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4" y="1440"/>
              <a:ext cx="864" cy="396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СЕМЬЯ И ДЕТИ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2025 – 13 858,1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2026 – 12 394,1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2027 – 12 643,6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</p:txBody>
        </p:sp>
        <p:sp>
          <p:nvSpPr>
            <p:cNvPr id="12" name="_s1037">
              <a:extLst>
                <a:ext uri="{FF2B5EF4-FFF2-40B4-BE49-F238E27FC236}">
                  <a16:creationId xmlns:a16="http://schemas.microsoft.com/office/drawing/2014/main" id="{2B7F90B1-B6C2-39B9-7E01-5CE16E386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" y="2002"/>
              <a:ext cx="1087" cy="396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СОХРАНЕНИЕ И РАЗВИТИЕ КУЛЬТУРЫ УЛЬЯВКОГО РАЙОНА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2025 – 40 094,3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2026 – 4</a:t>
              </a:r>
              <a:r>
                <a:rPr lang="ru-RU" altLang="ru-RU" sz="1200" dirty="0"/>
                <a:t>1 195,3</a:t>
              </a:r>
              <a:r>
                <a:rPr lang="ru-RU" altLang="ru-RU" sz="1200" b="0" dirty="0"/>
                <a:t>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2027 – </a:t>
              </a:r>
              <a:r>
                <a:rPr lang="ru-RU" altLang="ru-RU" sz="1200" dirty="0"/>
                <a:t>38 723,7</a:t>
              </a:r>
              <a:r>
                <a:rPr lang="ru-RU" altLang="ru-RU" sz="1200" b="0" dirty="0"/>
                <a:t>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</p:txBody>
        </p:sp>
        <p:sp>
          <p:nvSpPr>
            <p:cNvPr id="13" name="_s1038">
              <a:extLst>
                <a:ext uri="{FF2B5EF4-FFF2-40B4-BE49-F238E27FC236}">
                  <a16:creationId xmlns:a16="http://schemas.microsoft.com/office/drawing/2014/main" id="{404E6CEF-A6A6-9E46-DB3E-91DE5B4C4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002"/>
              <a:ext cx="1143" cy="396"/>
            </a:xfrm>
            <a:prstGeom prst="roundRect">
              <a:avLst>
                <a:gd name="adj" fmla="val 16667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РАЗВИТИЕ ФИЗИЧЕСКОЙ КУЛЬТУРЫ И СПОРТА В МУНИЦИПАЛЬНОМ РАЙОНЕ У»УЛЬЯНОВСКИЙ РАЙОН»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2025 – </a:t>
              </a:r>
              <a:r>
                <a:rPr lang="ru-RU" altLang="ru-RU" sz="1200" dirty="0"/>
                <a:t>16 669,4</a:t>
              </a:r>
              <a:r>
                <a:rPr lang="ru-RU" altLang="ru-RU" sz="1200" b="0" dirty="0"/>
                <a:t>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2026 – 1 00</a:t>
              </a:r>
              <a:r>
                <a:rPr lang="ru-RU" altLang="ru-RU" sz="1200" dirty="0"/>
                <a:t>0</a:t>
              </a:r>
              <a:r>
                <a:rPr lang="ru-RU" altLang="ru-RU" sz="1200" b="0" dirty="0"/>
                <a:t>,0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0" dirty="0"/>
                <a:t>2027 – 1 00</a:t>
              </a:r>
              <a:r>
                <a:rPr lang="ru-RU" altLang="ru-RU" sz="1200" dirty="0"/>
                <a:t>0</a:t>
              </a:r>
              <a:r>
                <a:rPr lang="ru-RU" altLang="ru-RU" sz="1200" b="0" dirty="0"/>
                <a:t>,0 </a:t>
              </a:r>
              <a:r>
                <a:rPr lang="ru-RU" altLang="ru-RU" sz="1200" b="0" dirty="0" err="1"/>
                <a:t>т.р</a:t>
              </a:r>
              <a:r>
                <a:rPr lang="ru-RU" altLang="ru-RU" sz="1200" b="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14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AF003-53E8-1D7C-F094-B2F11F24B739}"/>
              </a:ext>
            </a:extLst>
          </p:cNvPr>
          <p:cNvSpPr txBox="1"/>
          <p:nvPr/>
        </p:nvSpPr>
        <p:spPr>
          <a:xfrm>
            <a:off x="2062065" y="123864"/>
            <a:ext cx="61022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Муниципальная программа </a:t>
            </a: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Развитие образования в Ульяновском районе»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17F9E0-50AA-1350-4CB1-8E878E17133F}"/>
              </a:ext>
            </a:extLst>
          </p:cNvPr>
          <p:cNvSpPr txBox="1"/>
          <p:nvPr/>
        </p:nvSpPr>
        <p:spPr>
          <a:xfrm>
            <a:off x="578498" y="2970582"/>
            <a:ext cx="522514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 муниципальной программы «Развитие образования в Ульяновском районе» является:</a:t>
            </a:r>
          </a:p>
          <a:p>
            <a:pPr indent="180340" algn="just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доступности качественного образования в соответствии с меняющимися запросами населения и перспективными задачами развития общества и экономики.</a:t>
            </a:r>
          </a:p>
          <a:p>
            <a:pPr indent="180340" algn="just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задачи:</a:t>
            </a:r>
          </a:p>
          <a:p>
            <a:pPr indent="180340" algn="just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совершенствование системы дошкольного, начального общего, основного общего, среднего общего и дополнительного образования, обеспечивающей равную доступность и современное качество учебных результатов;</a:t>
            </a:r>
          </a:p>
          <a:p>
            <a:pPr indent="180340" algn="just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открытости, объективности, прозрачности результатов оценочных процедур качества образования и качества предоставления услуг;</a:t>
            </a:r>
          </a:p>
          <a:p>
            <a:pPr indent="180340" algn="just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создание в образовательных организациях условий, обеспечивающих безопасность, сохранение и укрепление здоровья участников образовательного процесса, формирование их здорового образа жизни и приобретение позитивного социального опыта.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35D276E-671A-8EE8-DA43-1CE8EF8DE092}"/>
              </a:ext>
            </a:extLst>
          </p:cNvPr>
          <p:cNvSpPr/>
          <p:nvPr/>
        </p:nvSpPr>
        <p:spPr>
          <a:xfrm>
            <a:off x="289249" y="1201082"/>
            <a:ext cx="9153330" cy="17695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данной муниципальной программы организациями, осуществляется предоставление услуг по получению общедоступного и бесплатного дошкольного, начального общего, основного общего, среднего общего по основным общеобразовательным программам в образовательных организациях, расположенных на территории Ульяновского района и имеющих лицензию на осуществление образовательной деятельности, предоставление услуг в организациях дополнительного образования, подведомственных отделу  образования администрации муниципального района «Ульяновский район».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63A43F-8A30-649E-CA9F-0C4E7E07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584" y="3088433"/>
            <a:ext cx="4795934" cy="30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95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CC6C4-3F44-7C2D-4E3B-812687C4CAFA}"/>
              </a:ext>
            </a:extLst>
          </p:cNvPr>
          <p:cNvSpPr txBox="1"/>
          <p:nvPr/>
        </p:nvSpPr>
        <p:spPr>
          <a:xfrm>
            <a:off x="1856792" y="167951"/>
            <a:ext cx="7035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Финансовые средства в проекте бюджета планируется по следующим подпрограммам.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CA91B48-9CB9-5F7B-890D-0C0B91332CCA}"/>
              </a:ext>
            </a:extLst>
          </p:cNvPr>
          <p:cNvSpPr/>
          <p:nvPr/>
        </p:nvSpPr>
        <p:spPr>
          <a:xfrm>
            <a:off x="606491" y="1091280"/>
            <a:ext cx="3704252" cy="127869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Подпрограмма «Развитие  общего образования и дополнительного образования детей»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B9B92D5-0F07-89E7-4C3C-5C8996AA0FDE}"/>
              </a:ext>
            </a:extLst>
          </p:cNvPr>
          <p:cNvSpPr/>
          <p:nvPr/>
        </p:nvSpPr>
        <p:spPr>
          <a:xfrm>
            <a:off x="5585927" y="1273427"/>
            <a:ext cx="4173894" cy="160973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целью подпрограммы является  создание в системе  общего и дополнительного образования равных возможностей для своевременного качественного образования и позитивной социализации детей.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724CC606-ED67-83A4-21DA-8C6506754027}"/>
              </a:ext>
            </a:extLst>
          </p:cNvPr>
          <p:cNvSpPr/>
          <p:nvPr/>
        </p:nvSpPr>
        <p:spPr>
          <a:xfrm>
            <a:off x="4422710" y="16981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82A09E-2E0F-75B7-D3AA-42C2BB82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0" y="2883158"/>
            <a:ext cx="1965649" cy="14742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D5AE0C-CAAA-0ABB-17EA-3271E8C49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29" y="5014019"/>
            <a:ext cx="1965649" cy="1278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526C4E-8379-3A37-A945-399DD1C2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29" y="5014019"/>
            <a:ext cx="2603240" cy="15267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7EF1D2-8134-C869-3323-690A05387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415" y="2724538"/>
            <a:ext cx="2043405" cy="32938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A8FAAD-D2B2-8D08-8299-B2E0769AB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014" y="3017267"/>
            <a:ext cx="4798787" cy="186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78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35F328-6B48-1EA8-2936-4B67506626C3}"/>
              </a:ext>
            </a:extLst>
          </p:cNvPr>
          <p:cNvSpPr txBox="1"/>
          <p:nvPr/>
        </p:nvSpPr>
        <p:spPr>
          <a:xfrm>
            <a:off x="1604865" y="218010"/>
            <a:ext cx="712858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Подпрограмма «Условия получения качественного образования</a:t>
            </a:r>
            <a:r>
              <a:rPr lang="ru-RU" dirty="0"/>
              <a:t>»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50A2F2A-ACCA-FF1D-43CB-EB84A3C52E75}"/>
              </a:ext>
            </a:extLst>
          </p:cNvPr>
          <p:cNvSpPr/>
          <p:nvPr/>
        </p:nvSpPr>
        <p:spPr>
          <a:xfrm>
            <a:off x="152401" y="1259632"/>
            <a:ext cx="5943599" cy="13855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подпрограммы -  сохранение и укрепление здоровья обучающихся, улучшение технического состояния зданий и сооружений, находящихся на балансе образовательных организаций, обеспечение комплексной безопасности участников образовательного процесса.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9645D94-88FF-CB49-FBB7-B52B452779A0}"/>
              </a:ext>
            </a:extLst>
          </p:cNvPr>
          <p:cNvCxnSpPr>
            <a:cxnSpLocks/>
          </p:cNvCxnSpPr>
          <p:nvPr/>
        </p:nvCxnSpPr>
        <p:spPr>
          <a:xfrm flipH="1">
            <a:off x="3124200" y="587342"/>
            <a:ext cx="1279849" cy="550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09D1E0-6329-B6D1-9564-1BB0672F8E6B}"/>
              </a:ext>
            </a:extLst>
          </p:cNvPr>
          <p:cNvSpPr txBox="1"/>
          <p:nvPr/>
        </p:nvSpPr>
        <p:spPr>
          <a:xfrm>
            <a:off x="653143" y="2972000"/>
            <a:ext cx="850018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Подпрограмма « Обеспечение функционирования системы образования района»</a:t>
            </a:r>
          </a:p>
          <a:p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5D358A9-3B17-7CA3-DB27-CE00C0EBDB8F}"/>
              </a:ext>
            </a:extLst>
          </p:cNvPr>
          <p:cNvCxnSpPr/>
          <p:nvPr/>
        </p:nvCxnSpPr>
        <p:spPr>
          <a:xfrm>
            <a:off x="4436706" y="3895330"/>
            <a:ext cx="783771" cy="77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098BA4D-9C8F-0631-DB16-8EB41E757084}"/>
              </a:ext>
            </a:extLst>
          </p:cNvPr>
          <p:cNvSpPr/>
          <p:nvPr/>
        </p:nvSpPr>
        <p:spPr>
          <a:xfrm>
            <a:off x="1964094" y="4739951"/>
            <a:ext cx="6690048" cy="194523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   подпрограммы   будут  осуществляться  по следующим направлениям: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Деятельность  органов местного самоуправления  района.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2.Управление муниципальными финансами, введение бухгалтерского учёта, составление  и представление  бухгалтерской (финансовой)  отчётности.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3.Обработка данных (все стадии  обработки данных, включая подготовку и ввод данных с применением  технического и программного  обеспечения  потребителя представления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уг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обеспечению информационной безопасности).</a:t>
            </a:r>
          </a:p>
        </p:txBody>
      </p:sp>
    </p:spTree>
    <p:extLst>
      <p:ext uri="{BB962C8B-B14F-4D97-AF65-F5344CB8AC3E}">
        <p14:creationId xmlns:p14="http://schemas.microsoft.com/office/powerpoint/2010/main" val="249572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64A33E-422F-01A7-0628-9D0B782E1318}"/>
              </a:ext>
            </a:extLst>
          </p:cNvPr>
          <p:cNvSpPr txBox="1"/>
          <p:nvPr/>
        </p:nvSpPr>
        <p:spPr>
          <a:xfrm>
            <a:off x="1782147" y="276913"/>
            <a:ext cx="610222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Подпрограмма  «Организация отдыха, оздоровления,  детей и подростков Ульяновского района»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/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E74C76B-229A-9630-01B3-710B10C99D40}"/>
              </a:ext>
            </a:extLst>
          </p:cNvPr>
          <p:cNvSpPr/>
          <p:nvPr/>
        </p:nvSpPr>
        <p:spPr>
          <a:xfrm>
            <a:off x="298580" y="1371601"/>
            <a:ext cx="6512766" cy="15208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/>
              <a:t>На реализацию данной подпрограммы планируется направить в 2025-2027 годах по  686,8 тыс. рублей ежегодно. В рамках данной подпрограммы планируется проведение оздоровительной кампании детей, оплату питания в лагерях с дневным пребыванием и обеспечение проезда детей к местам отдыха и обратно.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A0916A-FD3F-140D-6B82-31C28CCFB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25" y="3429000"/>
            <a:ext cx="2653006" cy="19769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F8DD1F2-4573-A054-0B17-B1E748165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8" y="1286856"/>
            <a:ext cx="3614058" cy="20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B10848-9C61-7663-4AC3-8A741ECB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98" y="3504201"/>
            <a:ext cx="3614058" cy="20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6ABD2-C2BB-58A7-A6CD-6B872417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66" y="3404900"/>
            <a:ext cx="3790721" cy="21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824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568803-60EB-5EA6-2EA8-DA8BDAB306E3}"/>
              </a:ext>
            </a:extLst>
          </p:cNvPr>
          <p:cNvSpPr txBox="1"/>
          <p:nvPr/>
        </p:nvSpPr>
        <p:spPr>
          <a:xfrm>
            <a:off x="1436915" y="216551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Подпрограмма  «Развитие дошкольного образования»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BB8D3DB-7C5D-1D92-F0A7-DE4058F5F93E}"/>
              </a:ext>
            </a:extLst>
          </p:cNvPr>
          <p:cNvSpPr/>
          <p:nvPr/>
        </p:nvSpPr>
        <p:spPr>
          <a:xfrm>
            <a:off x="3853543" y="690464"/>
            <a:ext cx="5850293" cy="113833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реализацию данной подпрограммы предусмотрены бюджетные ассигнования на 2025 год в сумме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22 818,3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тысюрублей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на 2026 -2027 годы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22 064,2 и 85 956,6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соответственно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23 февраля (2)">
            <a:extLst>
              <a:ext uri="{FF2B5EF4-FFF2-40B4-BE49-F238E27FC236}">
                <a16:creationId xmlns:a16="http://schemas.microsoft.com/office/drawing/2014/main" id="{B36C59C6-E01C-6FAD-2F9D-5E50D9ADB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4" y="1492314"/>
            <a:ext cx="206673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SCN9700">
            <a:extLst>
              <a:ext uri="{FF2B5EF4-FFF2-40B4-BE49-F238E27FC236}">
                <a16:creationId xmlns:a16="http://schemas.microsoft.com/office/drawing/2014/main" id="{545098E8-B71C-2E6E-49EA-097B8312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4" y="34290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G-20220707-WA0003">
            <a:extLst>
              <a:ext uri="{FF2B5EF4-FFF2-40B4-BE49-F238E27FC236}">
                <a16:creationId xmlns:a16="http://schemas.microsoft.com/office/drawing/2014/main" id="{02F65326-3462-4E6D-1E29-856DAE63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77" y="2206689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SCN9933">
            <a:extLst>
              <a:ext uri="{FF2B5EF4-FFF2-40B4-BE49-F238E27FC236}">
                <a16:creationId xmlns:a16="http://schemas.microsoft.com/office/drawing/2014/main" id="{DD6E53C0-F6C7-D678-7763-9BCA88D6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0" y="2206689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G-20220504-WA0002 (1)">
            <a:extLst>
              <a:ext uri="{FF2B5EF4-FFF2-40B4-BE49-F238E27FC236}">
                <a16:creationId xmlns:a16="http://schemas.microsoft.com/office/drawing/2014/main" id="{D0C259D2-41CC-F7C9-9C42-EDD1BF24C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70" y="3927604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G_20221027_100615">
            <a:extLst>
              <a:ext uri="{FF2B5EF4-FFF2-40B4-BE49-F238E27FC236}">
                <a16:creationId xmlns:a16="http://schemas.microsoft.com/office/drawing/2014/main" id="{2340A94F-B0CD-481D-7088-F529FDAE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21" y="3815637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44">
            <a:extLst>
              <a:ext uri="{FF2B5EF4-FFF2-40B4-BE49-F238E27FC236}">
                <a16:creationId xmlns:a16="http://schemas.microsoft.com/office/drawing/2014/main" id="{1E6AC1D7-5981-D5F1-E441-BA643EE3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080" y="4391025"/>
            <a:ext cx="19050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05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9C0CFC-FEF0-B4A8-AB10-E77EC0B362B6}"/>
              </a:ext>
            </a:extLst>
          </p:cNvPr>
          <p:cNvSpPr txBox="1"/>
          <p:nvPr/>
        </p:nvSpPr>
        <p:spPr>
          <a:xfrm>
            <a:off x="1203649" y="230261"/>
            <a:ext cx="7529804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sz="1800" dirty="0">
                <a:solidFill>
                  <a:srgbClr val="0070C0"/>
                </a:solidFill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solidFill>
                  <a:srgbClr val="0070C0"/>
                </a:solidFill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0070C0"/>
                </a:solidFill>
                <a:cs typeface="Times New Roman" panose="02020603050405020304" pitchFamily="18" charset="0"/>
              </a:rPr>
              <a:t>«СОХРАНЕНИЕ И РАЗВИТИЕ КУЛЬТУРЫ УЛЬЯНОВСКОГО РАЙОНА»</a:t>
            </a:r>
            <a:r>
              <a:rPr lang="ru-RU" altLang="ru-RU" sz="1800" dirty="0">
                <a:solidFill>
                  <a:srgbClr val="0070C0"/>
                </a:solidFill>
              </a:rPr>
              <a:t/>
            </a:r>
            <a:br>
              <a:rPr lang="ru-RU" altLang="ru-RU" sz="1800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166">
            <a:extLst>
              <a:ext uri="{FF2B5EF4-FFF2-40B4-BE49-F238E27FC236}">
                <a16:creationId xmlns:a16="http://schemas.microsoft.com/office/drawing/2014/main" id="{7D52A72C-ABA2-3533-8297-6CFF039E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4" y="1269320"/>
            <a:ext cx="3440113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ADFB3A0-5080-C6A0-FB04-A50B8A8BFB1E}"/>
              </a:ext>
            </a:extLst>
          </p:cNvPr>
          <p:cNvSpPr/>
          <p:nvPr/>
        </p:nvSpPr>
        <p:spPr>
          <a:xfrm>
            <a:off x="4450702" y="1371601"/>
            <a:ext cx="5645019" cy="149289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/>
            <a:r>
              <a:rPr lang="ru-RU" sz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 программы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создание условий для развития и воспроизводства творческого потенциала Ульяновского района, сохранение культурных традиций, формирование исторического сознания, создание единого культурного пространства.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CBBE56F-EC14-4D76-6275-4123E24F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7" y="3524092"/>
            <a:ext cx="3156990" cy="20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8462587-CCE2-00DB-B3C6-184B314D1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66" y="2859832"/>
            <a:ext cx="2250234" cy="22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DC85185-199A-DEED-F8E9-1040930B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98" y="2859832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0EF006B5-54FF-D4B0-9420-7DAC71BF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675" y="299512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31BE8FF-8A96-AE0B-FB83-BDFD7DE4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58" y="4674637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26E47B59-74FB-C4D9-CB57-1D469442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66" y="5461812"/>
            <a:ext cx="150067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595D6A33-AC54-218B-2027-A0389A2B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31" y="4556386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D71DD3FC-4910-4C49-6068-BBA9D61B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40" y="562904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42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485D2C1B-FB08-968E-CBEE-5B4C17DB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08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72331-677B-6452-A3DB-93DC3DE9270E}"/>
              </a:ext>
            </a:extLst>
          </p:cNvPr>
          <p:cNvSpPr txBox="1"/>
          <p:nvPr/>
        </p:nvSpPr>
        <p:spPr>
          <a:xfrm>
            <a:off x="2258008" y="264663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0070C0"/>
                </a:solidFill>
              </a:rPr>
              <a:t>МУНИЦИПАЛЬНАЯ ПРОГРАММА «СОЦИАЛЬНАЯ ПОДДЕРЖКА ГРАЖДАН УЛЬЯНОВСКОГО РАЙОНА»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6" name="Diagram 26">
            <a:extLst>
              <a:ext uri="{FF2B5EF4-FFF2-40B4-BE49-F238E27FC236}">
                <a16:creationId xmlns:a16="http://schemas.microsoft.com/office/drawing/2014/main" id="{FF96CB41-BED2-2F4F-3851-0DE0158B9D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90" y="1150557"/>
            <a:ext cx="6794255" cy="4453955"/>
            <a:chOff x="2627" y="2129"/>
            <a:chExt cx="1155" cy="1016"/>
          </a:xfrm>
        </p:grpSpPr>
        <p:sp>
          <p:nvSpPr>
            <p:cNvPr id="7" name="_s1028">
              <a:extLst>
                <a:ext uri="{FF2B5EF4-FFF2-40B4-BE49-F238E27FC236}">
                  <a16:creationId xmlns:a16="http://schemas.microsoft.com/office/drawing/2014/main" id="{6FAE35C6-F4D1-FDC7-27D6-1B14F343F7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08" y="2531"/>
              <a:ext cx="128" cy="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29">
              <a:extLst>
                <a:ext uri="{FF2B5EF4-FFF2-40B4-BE49-F238E27FC236}">
                  <a16:creationId xmlns:a16="http://schemas.microsoft.com/office/drawing/2014/main" id="{45479D7E-C5C5-F16E-7BC1-2C4650D63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2469"/>
              <a:ext cx="357" cy="5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своевременно и в полном объеме производить гражданам социальные выплаты и компенсации</a:t>
              </a:r>
            </a:p>
          </p:txBody>
        </p:sp>
        <p:sp>
          <p:nvSpPr>
            <p:cNvPr id="9" name="_s1030">
              <a:extLst>
                <a:ext uri="{FF2B5EF4-FFF2-40B4-BE49-F238E27FC236}">
                  <a16:creationId xmlns:a16="http://schemas.microsoft.com/office/drawing/2014/main" id="{145BC736-148D-13AF-3D59-1B351B552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2" y="2497"/>
              <a:ext cx="129" cy="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_s1031">
              <a:extLst>
                <a:ext uri="{FF2B5EF4-FFF2-40B4-BE49-F238E27FC236}">
                  <a16:creationId xmlns:a16="http://schemas.microsoft.com/office/drawing/2014/main" id="{6A51D990-7D66-9018-0E45-06469C785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5" y="2404"/>
              <a:ext cx="357" cy="51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улучшить качество жизни отдельных категорий граждан Ульяновского района</a:t>
              </a:r>
            </a:p>
          </p:txBody>
        </p:sp>
        <p:sp>
          <p:nvSpPr>
            <p:cNvPr id="11" name="_s1032">
              <a:extLst>
                <a:ext uri="{FF2B5EF4-FFF2-40B4-BE49-F238E27FC236}">
                  <a16:creationId xmlns:a16="http://schemas.microsoft.com/office/drawing/2014/main" id="{77A8EC0F-60E0-A143-E6DF-BFF781323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5" y="2514"/>
              <a:ext cx="1" cy="1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_s1033">
              <a:extLst>
                <a:ext uri="{FF2B5EF4-FFF2-40B4-BE49-F238E27FC236}">
                  <a16:creationId xmlns:a16="http://schemas.microsoft.com/office/drawing/2014/main" id="{430CE377-34EB-1253-21FF-E72EE1E4F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" y="2129"/>
              <a:ext cx="902" cy="3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Основной целью данной программы является осуществление мероприятий  по социальной защите и повышения уровня жизни наименее защищенных слоев населения, пожилых людей и их социальная реабилитация.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Реализация муниципальной программы «Социальная поддержка граждан Ульяновского района» позволит:</a:t>
              </a:r>
            </a:p>
          </p:txBody>
        </p:sp>
        <p:sp>
          <p:nvSpPr>
            <p:cNvPr id="13" name="_s1034">
              <a:extLst>
                <a:ext uri="{FF2B5EF4-FFF2-40B4-BE49-F238E27FC236}">
                  <a16:creationId xmlns:a16="http://schemas.microsoft.com/office/drawing/2014/main" id="{610F2A0D-E5C1-37E0-5496-FEC21668F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" y="2699"/>
              <a:ext cx="515" cy="4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оказывать адресную материальную помощь лицам, находящимся в трудной жизненной ситуации</a:t>
              </a:r>
            </a:p>
          </p:txBody>
        </p:sp>
      </p:grpSp>
      <p:pic>
        <p:nvPicPr>
          <p:cNvPr id="1036" name="Picture 12">
            <a:extLst>
              <a:ext uri="{FF2B5EF4-FFF2-40B4-BE49-F238E27FC236}">
                <a16:creationId xmlns:a16="http://schemas.microsoft.com/office/drawing/2014/main" id="{69E99648-23B6-45B2-F4DE-A40C0654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21" y="1046783"/>
            <a:ext cx="2635495" cy="28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3639826-C57E-6DD6-A4BE-5EACEB3A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38" y="4045316"/>
            <a:ext cx="2231078" cy="223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C68F4F2-773A-780A-E15B-FFED15B9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01" y="4216416"/>
            <a:ext cx="2189829" cy="21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1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A99A7-6D5F-865A-7D29-86E2551DA6F7}"/>
              </a:ext>
            </a:extLst>
          </p:cNvPr>
          <p:cNvSpPr txBox="1"/>
          <p:nvPr/>
        </p:nvSpPr>
        <p:spPr>
          <a:xfrm>
            <a:off x="3489649" y="251928"/>
            <a:ext cx="603690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Уважаемые жители и гости Ульяновского района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«Бюджет для граждан» познакомит Вас с положениями основного финансового документа  муниципального района «Ульяновский район» «О бюджете МР «Ульяновский район»  на 2025 год и на плановый период 2026 и 2027 годов».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Данная брошюра познакомит Вас с ключевыми положениями основного финансового документа района. В ней в понятной   форме   представлена   информация  о приоритетных направлениях бюджетной политики района, условиях формирования и параметрах районного бюджета, планируемых результатах использования бюджетных средств.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Важнейшими целями бюджетной политики района остаются исполнение принятых обязательств, решение наиболее значимых для жителей социальных вопросов в условиях ограниченных финансовых ресурсов, обеспечение стабильности бюджетной системы района.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гражданским служащим, пенсионерам и другим категориям населения, так как районный бюджет затрагивает интересы каждого жителя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Ульяновского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района. Мы постарались в доступной и понятной форме для граждан, показать основные показатели районного бюджета.</a:t>
            </a:r>
          </a:p>
          <a:p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Глава администрации МР «Ульяновский район»          </a:t>
            </a:r>
            <a:r>
              <a:rPr kumimoji="0" lang="ru-RU" alt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А.И.Анисимов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D47AF9-7880-3A0E-B1ED-F7E3E2DE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9" y="512097"/>
            <a:ext cx="3309964" cy="238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08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9A77F6-FA54-5D5A-DE8A-5AAFE065B932}"/>
              </a:ext>
            </a:extLst>
          </p:cNvPr>
          <p:cNvSpPr txBox="1"/>
          <p:nvPr/>
        </p:nvSpPr>
        <p:spPr>
          <a:xfrm>
            <a:off x="1567543" y="255333"/>
            <a:ext cx="61022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«Семья и дети»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6A8B35E-5CC4-081B-8F8A-2ED71A4D7FA5}"/>
              </a:ext>
            </a:extLst>
          </p:cNvPr>
          <p:cNvSpPr/>
          <p:nvPr/>
        </p:nvSpPr>
        <p:spPr>
          <a:xfrm>
            <a:off x="106650" y="727789"/>
            <a:ext cx="3382999" cy="29052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 algn="just"/>
            <a:r>
              <a:rPr lang="ru-RU" sz="1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 муниципальной </a:t>
            </a:r>
            <a:r>
              <a:rPr lang="ru-RU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 является укрепление института семьи, сокращение числа семей, находящихся в трудной жизненной ситуации, снижения уровня семейного неблагополучия, повышение престижа и усиление социальной поддержки многодетных семей, комплексное решение проблем социализации детей-инвалидов и их семей, создание условий для их реабилитации и интеграции в общество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C6B2211-D97D-BD7B-A015-180FA870480E}"/>
              </a:ext>
            </a:extLst>
          </p:cNvPr>
          <p:cNvSpPr/>
          <p:nvPr/>
        </p:nvSpPr>
        <p:spPr>
          <a:xfrm>
            <a:off x="3489649" y="18993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79239-E253-A9CA-20B5-0F2EC98AC1D9}"/>
              </a:ext>
            </a:extLst>
          </p:cNvPr>
          <p:cNvSpPr txBox="1"/>
          <p:nvPr/>
        </p:nvSpPr>
        <p:spPr>
          <a:xfrm>
            <a:off x="1476586" y="3633006"/>
            <a:ext cx="350961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предполагается направить по следующим направлениям: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B5A1CC7-9112-7169-E1EC-6DAA0D5C6BC2}"/>
              </a:ext>
            </a:extLst>
          </p:cNvPr>
          <p:cNvCxnSpPr>
            <a:cxnSpLocks/>
          </p:cNvCxnSpPr>
          <p:nvPr/>
        </p:nvCxnSpPr>
        <p:spPr>
          <a:xfrm>
            <a:off x="1875453" y="4365863"/>
            <a:ext cx="0" cy="270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92407B-9624-7A97-CF37-15E53A28800B}"/>
              </a:ext>
            </a:extLst>
          </p:cNvPr>
          <p:cNvSpPr txBox="1"/>
          <p:nvPr/>
        </p:nvSpPr>
        <p:spPr>
          <a:xfrm>
            <a:off x="451529" y="4817272"/>
            <a:ext cx="329370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семейных ценностей и традиций, через проведение фестиваля- конкурса «Семья года», проведение мероприятий, посвященных праздникам «День семьи», «День защиты детей», «День семьи, любви и верности», «День матери», проведение акций направленных на пропаганду семьи, материнства, отцовства и детства</a:t>
            </a:r>
            <a:endParaRPr lang="ru-RU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CA7F42-64D9-2407-2DBA-86CE29C939BF}"/>
              </a:ext>
            </a:extLst>
          </p:cNvPr>
          <p:cNvSpPr txBox="1"/>
          <p:nvPr/>
        </p:nvSpPr>
        <p:spPr>
          <a:xfrm>
            <a:off x="3846166" y="4613403"/>
            <a:ext cx="2772851" cy="2031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социальная поддержка семей с детьми-инвалидами;</a:t>
            </a:r>
          </a:p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социальная поддержка многодетных семей и беременных женщин;</a:t>
            </a:r>
          </a:p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социальная поддержка творчески одаренных детей;</a:t>
            </a:r>
          </a:p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социальная поддержка приемных и опекунских семей.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4B7EEB-D000-8D65-8916-2884FD5D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57" y="756384"/>
            <a:ext cx="2718316" cy="25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4DF3BC8-274F-4BD3-0EEB-552305F0DE3E}"/>
              </a:ext>
            </a:extLst>
          </p:cNvPr>
          <p:cNvCxnSpPr>
            <a:cxnSpLocks/>
          </p:cNvCxnSpPr>
          <p:nvPr/>
        </p:nvCxnSpPr>
        <p:spPr>
          <a:xfrm>
            <a:off x="4364068" y="4183636"/>
            <a:ext cx="285235" cy="36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6C3948-C996-5EB2-51ED-828E4940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949" y="3429000"/>
            <a:ext cx="2246769" cy="263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A820B4D-92EA-ECEC-49BF-F316025B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364" y="653144"/>
            <a:ext cx="2602746" cy="24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87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7F0361-45B4-A818-BCF8-836F373AD5C3}"/>
              </a:ext>
            </a:extLst>
          </p:cNvPr>
          <p:cNvSpPr txBox="1"/>
          <p:nvPr/>
        </p:nvSpPr>
        <p:spPr>
          <a:xfrm>
            <a:off x="1380930" y="228800"/>
            <a:ext cx="7669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«Поддержка и развитие транспортного обслуживания населения Ульяновского района»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829F7-78F0-AAFF-BB8D-12DF4EC7B3F6}"/>
              </a:ext>
            </a:extLst>
          </p:cNvPr>
          <p:cNvSpPr txBox="1"/>
          <p:nvPr/>
        </p:nvSpPr>
        <p:spPr>
          <a:xfrm>
            <a:off x="1399590" y="1040563"/>
            <a:ext cx="8145626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целью - 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создание условий для организации транспортного обслуживания населения Ульяновского района.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5B7E0-DAA0-2AC4-AEB5-8249EF5C4411}"/>
              </a:ext>
            </a:extLst>
          </p:cNvPr>
          <p:cNvSpPr txBox="1"/>
          <p:nvPr/>
        </p:nvSpPr>
        <p:spPr>
          <a:xfrm>
            <a:off x="345234" y="2178727"/>
            <a:ext cx="8434873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мероприятия:</a:t>
            </a:r>
          </a:p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организация транспортного обслуживания населения автомобильным транспортом в межмуниципальном и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межпоселенческом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сообщении;</a:t>
            </a:r>
          </a:p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обеспечение закупок автотранспортных средств для нужд Ульяновского района по выполнению регулярных перевозок;</a:t>
            </a:r>
          </a:p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оснащение пассажирского транспорта общего пользования, участвующего в регулярных пассажирских перевозок населения района на муниципальных и межмуниципальных автобусных маршрутах.</a:t>
            </a:r>
          </a:p>
        </p:txBody>
      </p:sp>
    </p:spTree>
    <p:extLst>
      <p:ext uri="{BB962C8B-B14F-4D97-AF65-F5344CB8AC3E}">
        <p14:creationId xmlns:p14="http://schemas.microsoft.com/office/powerpoint/2010/main" val="2885220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D76CBC-4D21-7C04-97EB-1C3BA9BCC98D}"/>
              </a:ext>
            </a:extLst>
          </p:cNvPr>
          <p:cNvSpPr txBox="1"/>
          <p:nvPr/>
        </p:nvSpPr>
        <p:spPr>
          <a:xfrm>
            <a:off x="233265" y="406081"/>
            <a:ext cx="8789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«Развитие физической культуры и спорта в муниципальном районе «Ульяновский район»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9F301-3517-5CC7-414E-BA3111315D77}"/>
              </a:ext>
            </a:extLst>
          </p:cNvPr>
          <p:cNvSpPr txBox="1"/>
          <p:nvPr/>
        </p:nvSpPr>
        <p:spPr>
          <a:xfrm>
            <a:off x="335902" y="1212893"/>
            <a:ext cx="6102220" cy="11695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Целью программы -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создание условий для укрепления здоровья населения путем развития материально-технической базы спортивных сооружений, инфраструктуры спорта, популяризации массового спорта и приобщения различных слоев населения района к регулярным занятиям физической культурой и спортом.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E05A6-E0D8-B21F-D97C-9424204914A4}"/>
              </a:ext>
            </a:extLst>
          </p:cNvPr>
          <p:cNvSpPr txBox="1"/>
          <p:nvPr/>
        </p:nvSpPr>
        <p:spPr>
          <a:xfrm>
            <a:off x="4650088" y="2737008"/>
            <a:ext cx="5203037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Средства, направленные на реализацию данной программы позволят развивать мотивацию различных категорий и групп населения, в том числе подростков и молодежи, к ведению здорового образа жизни и укреплению физического здоровья путем привлечения к участию в межмуниципальных и региональных физкультурных и спортивных мероприятиях, массовых всероссийских мероприятиях, обеспечить пропаганду активных и систематических занятий физической культурой и спортом.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040BE4-143B-D48A-3DA3-209918C8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5" y="2509209"/>
            <a:ext cx="2271671" cy="227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0F2808-5378-6695-39C4-6BC70E772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0" y="4894064"/>
            <a:ext cx="1963936" cy="196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214228B-8A52-3E24-7C31-1AE166A1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28" y="2792350"/>
            <a:ext cx="1803948" cy="180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B770232-470A-7785-C9B8-585BAE83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22" y="5006204"/>
            <a:ext cx="1593979" cy="15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52B6C43-0CA0-A0E7-46F4-CCBA1B18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66" y="729246"/>
            <a:ext cx="1890615" cy="18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90209E9-79BB-F2E9-120B-0E26EB7D7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92" y="4905511"/>
            <a:ext cx="1694672" cy="16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1EBCAB3-F4F9-0C2F-E730-FE0A5E59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27" y="4894064"/>
            <a:ext cx="1715277" cy="171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1B659BF-14BC-7FB6-6694-FBF8A5C7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8170" y="4885480"/>
            <a:ext cx="1714703" cy="171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2126838-BECC-2BC6-4B1B-E847E7751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56" y="669110"/>
            <a:ext cx="1890616" cy="189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2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0CAD8-AF5C-B95D-7166-5D7D0BFE784B}"/>
              </a:ext>
            </a:extLst>
          </p:cNvPr>
          <p:cNvSpPr txBox="1"/>
          <p:nvPr/>
        </p:nvSpPr>
        <p:spPr>
          <a:xfrm>
            <a:off x="1175656" y="267583"/>
            <a:ext cx="80243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«Патриотическое воспитание населения муниципального района «Ульяновский район»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3EBCD-ED15-8070-AA35-F7B87472EF5A}"/>
              </a:ext>
            </a:extLst>
          </p:cNvPr>
          <p:cNvSpPr txBox="1"/>
          <p:nvPr/>
        </p:nvSpPr>
        <p:spPr>
          <a:xfrm>
            <a:off x="205273" y="1051488"/>
            <a:ext cx="4357396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целью муниципальной программы является  совершенствование гражданского, патриотического и духовно-нравственного воспитания населения, формирование социально-активной личности, обладающей качествами гражданина-патриота Родины, готового к защите Отечества.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78E615-9A23-9D26-1673-1BD317194137}"/>
              </a:ext>
            </a:extLst>
          </p:cNvPr>
          <p:cNvSpPr txBox="1"/>
          <p:nvPr/>
        </p:nvSpPr>
        <p:spPr>
          <a:xfrm>
            <a:off x="3713584" y="2646316"/>
            <a:ext cx="610222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осуществления  мероприятий программы ожидается:</a:t>
            </a:r>
          </a:p>
          <a:p>
            <a:pPr indent="180340" algn="just"/>
            <a:r>
              <a:rPr lang="ru-RU" sz="14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повышение толерантности, снижение степени идеологического  противостояния в обществе;</a:t>
            </a:r>
          </a:p>
          <a:p>
            <a:pPr indent="180340" algn="just"/>
            <a:r>
              <a:rPr lang="ru-RU" sz="14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утверждение в сознании молодого поколения патриотических ценностей, взглядов;</a:t>
            </a:r>
          </a:p>
          <a:p>
            <a:pPr indent="180340" algn="just"/>
            <a:r>
              <a:rPr lang="ru-RU" sz="14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проявление  мировоззренческих установок на готовность граждан к защите Отечества;</a:t>
            </a:r>
          </a:p>
          <a:p>
            <a:pPr indent="180340" algn="just"/>
            <a:r>
              <a:rPr lang="ru-RU" sz="140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повышение интереса к историческому прошлому Ульяновского района.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E9D7CE-6615-6DFF-9CD9-BE79FBD8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24" y="924813"/>
            <a:ext cx="2609952" cy="1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88E3FEF-DA73-F2E6-68B5-DB31CD7D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94" y="4655658"/>
            <a:ext cx="1638344" cy="1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E8B0DF0-C549-CB38-E5C7-007408389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" y="2512926"/>
            <a:ext cx="2187785" cy="218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411089B-C3BE-E692-1EB3-8EBE7BCEC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9" y="4672031"/>
            <a:ext cx="1621971" cy="1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282D62D-2A6C-B8FD-254E-EB6F9DC17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" y="4876924"/>
            <a:ext cx="1761931" cy="17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472E24C-53A8-BD74-422C-4E28313E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58" y="2880775"/>
            <a:ext cx="1346963" cy="134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C3C96C99-410D-3F9D-0C8F-75966BF17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72" y="4718957"/>
            <a:ext cx="1870788" cy="18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8E5557C-0632-5965-29E6-DB6EF2968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75" y="677623"/>
            <a:ext cx="2609952" cy="192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CD2B6F2D-38E2-99EE-E7B5-9CCAD9BA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06" y="4545357"/>
            <a:ext cx="1681065" cy="168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8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1BF74C-0FDC-584E-EA08-37D98C95E8D2}"/>
              </a:ext>
            </a:extLst>
          </p:cNvPr>
          <p:cNvSpPr txBox="1"/>
          <p:nvPr/>
        </p:nvSpPr>
        <p:spPr>
          <a:xfrm>
            <a:off x="1147664" y="136954"/>
            <a:ext cx="8117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/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Муниципальная программа «Совершенствование и развитие сети автомобильных дорог общего пользования местного значения МР «Ульяновский район»</a:t>
            </a:r>
            <a:endParaRPr lang="ru-RU" sz="1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466072-44CA-9269-5F0C-94D5AEFA4AF0}"/>
              </a:ext>
            </a:extLst>
          </p:cNvPr>
          <p:cNvSpPr txBox="1"/>
          <p:nvPr/>
        </p:nvSpPr>
        <p:spPr>
          <a:xfrm>
            <a:off x="363894" y="1138249"/>
            <a:ext cx="6102220" cy="116955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4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цель муниципальной программы сокращение доли автомобильных дорог общего пользования местного значения, не соответствующих нормативным требованиям, и развитие сети дорог, обеспечивающих безопасный пропуск транспортных потоков с высоким уровнем удобства.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D276C-5614-FEB6-CBDB-B9EFA3795596}"/>
              </a:ext>
            </a:extLst>
          </p:cNvPr>
          <p:cNvSpPr txBox="1"/>
          <p:nvPr/>
        </p:nvSpPr>
        <p:spPr>
          <a:xfrm>
            <a:off x="3778898" y="2453293"/>
            <a:ext cx="610222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18034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Запланированные по данной программе в 2025 году бюджетные ассигнования в сумме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35 078,6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тыс. рублей, в 2026 –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21 157,6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2027-22 731,0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тыс.рублей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позволят осуществить ряд мероприятий:</a:t>
            </a:r>
          </a:p>
          <a:p>
            <a:pPr indent="18034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ремонт и капитальный ремонт автомобильных дорог общего пользования местного значения, находящихся в неудовлетворительном и аварийном состоянии;</a:t>
            </a:r>
          </a:p>
          <a:p>
            <a:pPr indent="18034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безопасность дорожного движения (установка знаков, устройство искусственных неровностей);</a:t>
            </a:r>
          </a:p>
          <a:p>
            <a:pPr indent="180340" algn="just"/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круглогодичное содержание (зимнее и летнее) содержание автомобильных дорог в соответствии с нормативными требованиями.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C2FF8A-A358-75E3-E864-16F8944E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2486453"/>
            <a:ext cx="1968759" cy="196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4237403-6E4E-7C1B-CCCF-758D62902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31" y="4550201"/>
            <a:ext cx="2219130" cy="22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ED538F9-EE3C-C6D8-B92D-84CE72F73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98" y="4649650"/>
            <a:ext cx="2071396" cy="20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F415D4F-F1D4-294A-5581-873FD3BE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73" y="4550201"/>
            <a:ext cx="1754326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8C6AD27-CE29-202A-3EE6-FE046C92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53" y="732127"/>
            <a:ext cx="1754326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78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7D7764-7AE8-568B-1B17-41DD785002B0}"/>
              </a:ext>
            </a:extLst>
          </p:cNvPr>
          <p:cNvSpPr txBox="1"/>
          <p:nvPr/>
        </p:nvSpPr>
        <p:spPr>
          <a:xfrm>
            <a:off x="1875453" y="300526"/>
            <a:ext cx="6102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>
                <a:solidFill>
                  <a:srgbClr val="0070C0"/>
                </a:solidFill>
              </a:rPr>
              <a:t>МУНИЦИПАЛЬНЫЙ ДОЛГ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86EBF-0DA6-1C95-692F-C7ABE513EE0A}"/>
              </a:ext>
            </a:extLst>
          </p:cNvPr>
          <p:cNvSpPr txBox="1"/>
          <p:nvPr/>
        </p:nvSpPr>
        <p:spPr>
          <a:xfrm>
            <a:off x="373224" y="1020443"/>
            <a:ext cx="87427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Муниципальный долг  – обязательства по возврату взятых в долг денежных средств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65E7D-7A90-A21A-C406-7F1EAA6D0AF9}"/>
              </a:ext>
            </a:extLst>
          </p:cNvPr>
          <p:cNvSpPr txBox="1"/>
          <p:nvPr/>
        </p:nvSpPr>
        <p:spPr>
          <a:xfrm>
            <a:off x="373224" y="1992773"/>
            <a:ext cx="4460034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0" dirty="0">
                <a:latin typeface="Calibri" panose="020F0502020204030204" pitchFamily="34" charset="0"/>
                <a:cs typeface="Arial" panose="020B0604020202020204" pitchFamily="34" charset="0"/>
              </a:rPr>
              <a:t>Цели заимствования: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- Финансирование дефицита  бюджета;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 - Погашение долговых обязательств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B51DC-EAE9-D364-ED5B-6FCE5A2142EF}"/>
              </a:ext>
            </a:extLst>
          </p:cNvPr>
          <p:cNvSpPr txBox="1"/>
          <p:nvPr/>
        </p:nvSpPr>
        <p:spPr>
          <a:xfrm>
            <a:off x="5128727" y="1854273"/>
            <a:ext cx="4460034" cy="12926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0" dirty="0">
                <a:latin typeface="Calibri" panose="020F0502020204030204" pitchFamily="34" charset="0"/>
                <a:cs typeface="Arial" panose="020B0604020202020204" pitchFamily="34" charset="0"/>
              </a:rPr>
              <a:t>Способы заимствования: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 Привлечение кредитов коммерческих банков;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 Кредиты бюджета субъекта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1F7B4-85F0-379E-BB53-A10B27E1DA7A}"/>
              </a:ext>
            </a:extLst>
          </p:cNvPr>
          <p:cNvSpPr txBox="1"/>
          <p:nvPr/>
        </p:nvSpPr>
        <p:spPr>
          <a:xfrm>
            <a:off x="214604" y="3429000"/>
            <a:ext cx="9190653" cy="15388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0" dirty="0">
                <a:latin typeface="Calibri" panose="020F0502020204030204" pitchFamily="34" charset="0"/>
                <a:cs typeface="Arial" panose="020B0604020202020204" pitchFamily="34" charset="0"/>
              </a:rPr>
              <a:t>Предельные объёмы муниципального долга  и расходов на его обслуживание регулируются Бюджетным кодексом РФ.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      Муниципальный долг </a:t>
            </a:r>
            <a:r>
              <a:rPr lang="ru-RU" altLang="ru-RU" sz="1800" dirty="0">
                <a:latin typeface="Calibri" panose="020F0502020204030204" pitchFamily="34" charset="0"/>
                <a:cs typeface="Arial" panose="020B0604020202020204" pitchFamily="34" charset="0"/>
              </a:rPr>
              <a:t>не должен превышать 50 % </a:t>
            </a: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собственных доходов бюджета.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      Расходы на обслуживание  муниципального долга </a:t>
            </a:r>
            <a:r>
              <a:rPr lang="ru-RU" altLang="ru-RU" sz="1800" dirty="0">
                <a:latin typeface="Calibri" panose="020F0502020204030204" pitchFamily="34" charset="0"/>
                <a:cs typeface="Arial" panose="020B0604020202020204" pitchFamily="34" charset="0"/>
              </a:rPr>
              <a:t>не должны превышать 15 % </a:t>
            </a:r>
            <a:r>
              <a:rPr lang="ru-RU" altLang="ru-RU" sz="1800" b="0" dirty="0">
                <a:latin typeface="Calibri" panose="020F0502020204030204" pitchFamily="34" charset="0"/>
                <a:cs typeface="Arial" panose="020B0604020202020204" pitchFamily="34" charset="0"/>
              </a:rPr>
              <a:t>расходов бюджета без учета расходов осуществляемых за счет субвенций.</a:t>
            </a:r>
          </a:p>
        </p:txBody>
      </p:sp>
    </p:spTree>
    <p:extLst>
      <p:ext uri="{BB962C8B-B14F-4D97-AF65-F5344CB8AC3E}">
        <p14:creationId xmlns:p14="http://schemas.microsoft.com/office/powerpoint/2010/main" val="4133234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CC0F41-9E50-55E3-2B75-EE8737F11FCA}"/>
              </a:ext>
            </a:extLst>
          </p:cNvPr>
          <p:cNvSpPr txBox="1"/>
          <p:nvPr/>
        </p:nvSpPr>
        <p:spPr>
          <a:xfrm>
            <a:off x="1343607" y="497929"/>
            <a:ext cx="7567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70C0"/>
                </a:solidFill>
              </a:rPr>
              <a:t>ДОЛГОВЫЕ ОБЯЗАТЕЛЬСТВА МР «УЛЬЯНОВСКИЙ РАЙОН»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F3323-C5B7-DCDA-DC40-EDA5CD3F813E}"/>
              </a:ext>
            </a:extLst>
          </p:cNvPr>
          <p:cNvSpPr txBox="1"/>
          <p:nvPr/>
        </p:nvSpPr>
        <p:spPr>
          <a:xfrm>
            <a:off x="158620" y="957481"/>
            <a:ext cx="6102220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Верхний предел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муниципального внутреннего долга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ABA92-1D4B-447E-3562-A81B5EFA2826}"/>
              </a:ext>
            </a:extLst>
          </p:cNvPr>
          <p:cNvSpPr txBox="1"/>
          <p:nvPr/>
        </p:nvSpPr>
        <p:spPr>
          <a:xfrm>
            <a:off x="1040642" y="2793575"/>
            <a:ext cx="610222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0" dirty="0">
                <a:latin typeface="Arial" panose="020B0604020202020204" pitchFamily="34" charset="0"/>
              </a:rPr>
              <a:t>на 1 января 2026 года – 0,0 тыс. </a:t>
            </a:r>
            <a:r>
              <a:rPr kumimoji="1" lang="ru-RU" altLang="ru-RU" sz="1800" b="0" dirty="0" err="1">
                <a:latin typeface="Arial" panose="020B0604020202020204" pitchFamily="34" charset="0"/>
              </a:rPr>
              <a:t>руб</a:t>
            </a:r>
            <a:endParaRPr kumimoji="1" lang="ru-RU" altLang="ru-RU" sz="1800" b="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0" dirty="0">
                <a:latin typeface="Arial" panose="020B0604020202020204" pitchFamily="34" charset="0"/>
              </a:rPr>
              <a:t>на 1 января 2027 года - 0,0 тыс. </a:t>
            </a:r>
            <a:r>
              <a:rPr kumimoji="1" lang="ru-RU" altLang="ru-RU" sz="1800" b="0" dirty="0" err="1">
                <a:latin typeface="Arial" panose="020B0604020202020204" pitchFamily="34" charset="0"/>
              </a:rPr>
              <a:t>руб</a:t>
            </a:r>
            <a:r>
              <a:rPr kumimoji="1" lang="ru-RU" altLang="ru-RU" sz="1800" b="0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0" dirty="0">
                <a:latin typeface="Arial" panose="020B0604020202020204" pitchFamily="34" charset="0"/>
              </a:rPr>
              <a:t>на 1 января 2028 года – 0,0 тыс. </a:t>
            </a:r>
            <a:r>
              <a:rPr kumimoji="1" lang="ru-RU" altLang="ru-RU" sz="1800" b="0" dirty="0" err="1">
                <a:latin typeface="Arial" panose="020B0604020202020204" pitchFamily="34" charset="0"/>
              </a:rPr>
              <a:t>руб</a:t>
            </a:r>
            <a:endParaRPr lang="ru-RU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D6AC99A9-5FE4-F5E2-A811-77D49BC7DA42}"/>
              </a:ext>
            </a:extLst>
          </p:cNvPr>
          <p:cNvSpPr/>
          <p:nvPr/>
        </p:nvSpPr>
        <p:spPr>
          <a:xfrm>
            <a:off x="1343607" y="171479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C364B2-4EE7-A1BE-D8E0-E3B7F1BBB7D5}"/>
              </a:ext>
            </a:extLst>
          </p:cNvPr>
          <p:cNvSpPr txBox="1"/>
          <p:nvPr/>
        </p:nvSpPr>
        <p:spPr>
          <a:xfrm>
            <a:off x="587828" y="3929562"/>
            <a:ext cx="6102220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sz="1800" b="0" dirty="0">
                <a:solidFill>
                  <a:srgbClr val="000000"/>
                </a:solidFill>
                <a:latin typeface="Arial" panose="020B0604020202020204" pitchFamily="34" charset="0"/>
              </a:rPr>
              <a:t>Учет и регистрация муниципальных долговых обязательств осуществляется в муниципальной долговой книге. 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</a:t>
            </a:r>
            <a:endParaRPr lang="ru-RU" dirty="0"/>
          </a:p>
        </p:txBody>
      </p:sp>
      <p:pic>
        <p:nvPicPr>
          <p:cNvPr id="13" name="Picture 229" descr="i?id=541359906-37-72">
            <a:extLst>
              <a:ext uri="{FF2B5EF4-FFF2-40B4-BE49-F238E27FC236}">
                <a16:creationId xmlns:a16="http://schemas.microsoft.com/office/drawing/2014/main" id="{735278C4-EB18-FF5A-B6DE-56951F31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54" y="1847448"/>
            <a:ext cx="30099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4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F1B1842F-8E3C-3FEB-D9D1-F900FD379F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7869" y="1"/>
            <a:ext cx="8752115" cy="1408113"/>
          </a:xfr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Консолидированный бюджет Ульяновского района включает в себя</a:t>
            </a:r>
            <a:r>
              <a:rPr lang="ru-RU" altLang="ru-RU" sz="4000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0DD6A89-02D5-14EF-72DF-FE382279B4B2}"/>
              </a:ext>
            </a:extLst>
          </p:cNvPr>
          <p:cNvSpPr/>
          <p:nvPr/>
        </p:nvSpPr>
        <p:spPr>
          <a:xfrm>
            <a:off x="5259388" y="1408114"/>
            <a:ext cx="4614862" cy="885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РАЙОННЫЙ БЮДЖЕТ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DF0B843-951E-7E90-BCAE-BB0F2B2C1A86}"/>
              </a:ext>
            </a:extLst>
          </p:cNvPr>
          <p:cNvSpPr/>
          <p:nvPr/>
        </p:nvSpPr>
        <p:spPr>
          <a:xfrm>
            <a:off x="5259388" y="2506664"/>
            <a:ext cx="4614862" cy="2936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ШЕСТЬ БЮДЖЕТОВ СЕЛЬСКИЙ ПОСЕЛЕНИЙ:</a:t>
            </a:r>
          </a:p>
          <a:p>
            <a:pPr eaLnBrk="1" hangingPunct="1">
              <a:buFontTx/>
              <a:buAutoNum type="arabicPeriod"/>
              <a:defRPr/>
            </a:pP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«Село Дудоровский»</a:t>
            </a:r>
          </a:p>
          <a:p>
            <a:pPr eaLnBrk="1" hangingPunct="1">
              <a:buFontTx/>
              <a:buAutoNum type="arabicPeriod"/>
              <a:defRPr/>
            </a:pP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«Село Волосово-</a:t>
            </a:r>
            <a:r>
              <a:rPr lang="ru-RU" altLang="ru-RU" dirty="0" err="1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Дудино</a:t>
            </a: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FontTx/>
              <a:buAutoNum type="arabicPeriod"/>
              <a:defRPr/>
            </a:pP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«Село Заречье»</a:t>
            </a:r>
          </a:p>
          <a:p>
            <a:pPr eaLnBrk="1" hangingPunct="1">
              <a:buFontTx/>
              <a:buAutoNum type="arabicPeriod"/>
              <a:defRPr/>
            </a:pP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«Деревня Мелихово»</a:t>
            </a:r>
          </a:p>
          <a:p>
            <a:pPr eaLnBrk="1" hangingPunct="1">
              <a:buFontTx/>
              <a:buAutoNum type="arabicPeriod"/>
              <a:defRPr/>
            </a:pP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«Село </a:t>
            </a:r>
            <a:r>
              <a:rPr lang="ru-RU" altLang="ru-RU" dirty="0" err="1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Поздняково</a:t>
            </a: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buFontTx/>
              <a:buAutoNum type="arabicPeriod"/>
              <a:defRPr/>
            </a:pPr>
            <a:r>
              <a:rPr lang="ru-RU" altLang="ru-RU" dirty="0">
                <a:solidFill>
                  <a:srgbClr val="2038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«Село Ульяново»</a:t>
            </a:r>
          </a:p>
          <a:p>
            <a:pPr eaLnBrk="1" hangingPunct="1">
              <a:defRPr/>
            </a:pPr>
            <a:endParaRPr lang="ru-RU" altLang="ru-RU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altLang="ru-RU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7">
            <a:extLst>
              <a:ext uri="{FF2B5EF4-FFF2-40B4-BE49-F238E27FC236}">
                <a16:creationId xmlns:a16="http://schemas.microsoft.com/office/drawing/2014/main" id="{DCDEC081-315E-6F28-31E3-E5847034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0" y="1368341"/>
            <a:ext cx="4424803" cy="40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2667002" y="2370536"/>
            <a:ext cx="6857999" cy="3630215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81000" tIns="81000" rIns="108000" bIns="54000"/>
          <a:lstStyle/>
          <a:p>
            <a:pPr marL="142875" indent="-142875">
              <a:lnSpc>
                <a:spcPct val="95000"/>
              </a:lnSpc>
              <a:spcAft>
                <a:spcPts val="6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sz="135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8938" y="1567674"/>
            <a:ext cx="1160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7369" y="332657"/>
            <a:ext cx="8857930" cy="1248240"/>
          </a:xfrm>
          <a:ln>
            <a:solidFill>
              <a:srgbClr val="00B0F0"/>
            </a:solidFill>
          </a:ln>
        </p:spPr>
        <p:txBody>
          <a:bodyPr/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муниципального района «Ульяновский район» на 2025 год и плановый период 2026 и 2027 годов</a:t>
            </a:r>
            <a:endParaRPr lang="ru-RU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10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363103"/>
              </p:ext>
            </p:extLst>
          </p:nvPr>
        </p:nvGraphicFramePr>
        <p:xfrm>
          <a:off x="407370" y="1831449"/>
          <a:ext cx="8857932" cy="43628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4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4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43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4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6485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en-US" sz="16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 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en-US" sz="11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/>
                      <a:r>
                        <a:rPr lang="ru-RU" sz="11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(ожидаемая</a:t>
                      </a:r>
                      <a:r>
                        <a:rPr lang="ru-RU" sz="1100" b="0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оценка)</a:t>
                      </a:r>
                      <a:endParaRPr lang="en-US" sz="11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en-US" sz="1100" b="0" kern="1200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1600" b="0" kern="1200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algn="ctr"/>
                      <a:endParaRPr lang="en-US" sz="1600" b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D1AD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392 610,8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456 546,7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461 986,5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402 330,8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466 941,8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4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9A14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392 240,9</a:t>
                      </a: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440 112,4</a:t>
                      </a: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477 103,8</a:t>
                      </a: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402 330,8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466 941,8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4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(профицит)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3B2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369,9</a:t>
                      </a: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16 434,3</a:t>
                      </a: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-15 117,3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477">
                <a:tc gridSpan="6">
                  <a:txBody>
                    <a:bodyPr/>
                    <a:lstStyle/>
                    <a:p>
                      <a:pPr algn="l"/>
                      <a:endParaRPr lang="en-US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715" marR="25715" marT="17145" marB="17145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74902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22860" marB="22860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22860" marB="22860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286" marR="34286" marT="22860" marB="22860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4286" marR="34286" marT="22860" marB="22860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4286" marR="34286" marT="22860" marB="22860" anchor="ctr">
                    <a:lnL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12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1F46C-AB7D-D7D4-14D4-4ABC7DDC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5274"/>
            <a:ext cx="8596668" cy="145557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ДОХОДНОЙ ЧАСТИ БЮДЖЕТА МУНИЦИПАЛЬНОГО РАЙОНА</a:t>
            </a:r>
            <a:b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«УЛЬЯНОВСКИЙ РАЙОН» НА 2025-2027 ГОДЫ</a:t>
            </a:r>
            <a:b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474CD73-0DFB-36FE-09EE-83AEB2BCA3F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66435605"/>
              </p:ext>
            </p:extLst>
          </p:nvPr>
        </p:nvGraphicFramePr>
        <p:xfrm>
          <a:off x="677863" y="2160588"/>
          <a:ext cx="418306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58B11348-AA78-1E53-D3D9-0BA4B8578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1166" y="1502229"/>
            <a:ext cx="5355773" cy="4539133"/>
          </a:xfrm>
        </p:spPr>
        <p:txBody>
          <a:bodyPr>
            <a:noAutofit/>
          </a:bodyPr>
          <a:lstStyle/>
          <a:p>
            <a:pPr algn="l"/>
            <a:r>
              <a:rPr lang="ru-RU" sz="1400" b="1" i="0" u="none" strike="noStrike" baseline="0" dirty="0">
                <a:solidFill>
                  <a:srgbClr val="34494A"/>
                </a:solidFill>
                <a:latin typeface="TimesNewRomanPS-BoldMT"/>
              </a:rPr>
              <a:t>Доходы бюджета района запланированы:</a:t>
            </a:r>
          </a:p>
          <a:p>
            <a:pPr algn="l"/>
            <a:r>
              <a:rPr lang="ru-RU" sz="1400" b="1" i="0" u="none" strike="noStrike" baseline="0" dirty="0">
                <a:solidFill>
                  <a:srgbClr val="34494A"/>
                </a:solidFill>
                <a:latin typeface="Georgia-Bold"/>
              </a:rPr>
              <a:t>1. </a:t>
            </a:r>
            <a:r>
              <a:rPr lang="ru-RU" sz="1400" b="1" i="0" u="none" strike="noStrike" baseline="0" dirty="0">
                <a:solidFill>
                  <a:srgbClr val="34494A"/>
                </a:solidFill>
                <a:latin typeface="TimesNewRomanPS-BoldMT"/>
              </a:rPr>
              <a:t>В 2025 году в сумме </a:t>
            </a:r>
            <a:r>
              <a:rPr lang="ru-RU" sz="1400" b="1" dirty="0">
                <a:solidFill>
                  <a:srgbClr val="34494A"/>
                </a:solidFill>
                <a:latin typeface="TimesNewRomanPS-BoldMT"/>
              </a:rPr>
              <a:t>461 986,5</a:t>
            </a:r>
            <a:r>
              <a:rPr lang="ru-RU" sz="1400" b="1" i="0" u="none" strike="noStrike" baseline="0" dirty="0">
                <a:solidFill>
                  <a:srgbClr val="34494A"/>
                </a:solidFill>
                <a:latin typeface="TimesNewRomanPS-BoldMT"/>
              </a:rPr>
              <a:t> </a:t>
            </a:r>
            <a:r>
              <a:rPr lang="ru-RU" sz="1400" b="1" i="0" u="none" strike="noStrike" baseline="0" dirty="0" err="1">
                <a:solidFill>
                  <a:srgbClr val="34494A"/>
                </a:solidFill>
                <a:latin typeface="TimesNewRomanPS-BoldMT"/>
              </a:rPr>
              <a:t>тыс.рублей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, в том числе: </a:t>
            </a:r>
          </a:p>
          <a:p>
            <a:pPr algn="l"/>
            <a:r>
              <a:rPr lang="ru-RU" sz="1400" b="0" i="0" u="none" strike="noStrike" baseline="0" dirty="0">
                <a:solidFill>
                  <a:srgbClr val="34494A"/>
                </a:solidFill>
                <a:latin typeface="NotoSansSymbols"/>
              </a:rPr>
              <a:t>❖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Налоговые и неналоговые доходы составят </a:t>
            </a:r>
            <a:r>
              <a:rPr lang="ru-RU" sz="1400" dirty="0">
                <a:solidFill>
                  <a:srgbClr val="34494A"/>
                </a:solidFill>
                <a:latin typeface="TimesNewRomanPSMT"/>
              </a:rPr>
              <a:t>132 596,5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тыс. рублей; </a:t>
            </a:r>
          </a:p>
          <a:p>
            <a:pPr algn="l"/>
            <a:r>
              <a:rPr lang="ru-RU" sz="1400" b="0" i="0" u="none" strike="noStrike" baseline="0" dirty="0">
                <a:solidFill>
                  <a:srgbClr val="34494A"/>
                </a:solidFill>
                <a:latin typeface="NotoSansSymbols"/>
              </a:rPr>
              <a:t>❖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Безвозмездные поступления составят </a:t>
            </a:r>
            <a:r>
              <a:rPr lang="ru-RU" sz="1400" dirty="0">
                <a:solidFill>
                  <a:srgbClr val="34494A"/>
                </a:solidFill>
                <a:latin typeface="TimesNewRomanPSMT"/>
              </a:rPr>
              <a:t>329 390,0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тыс. рублей.</a:t>
            </a:r>
          </a:p>
          <a:p>
            <a:pPr algn="l"/>
            <a:r>
              <a:rPr lang="ru-RU" sz="1400" b="1" i="0" u="none" strike="noStrike" baseline="0" dirty="0">
                <a:solidFill>
                  <a:srgbClr val="34494A"/>
                </a:solidFill>
                <a:latin typeface="Georgia-Bold"/>
              </a:rPr>
              <a:t>2. </a:t>
            </a:r>
            <a:r>
              <a:rPr lang="ru-RU" sz="1400" b="1" i="0" u="none" strike="noStrike" baseline="0" dirty="0">
                <a:solidFill>
                  <a:srgbClr val="34494A"/>
                </a:solidFill>
                <a:latin typeface="TimesNewRomanPS-BoldMT"/>
              </a:rPr>
              <a:t>В 2026 году в сумме 402 330,8 </a:t>
            </a:r>
            <a:r>
              <a:rPr lang="ru-RU" sz="1400" b="1" i="0" u="none" strike="noStrike" baseline="0" dirty="0" err="1">
                <a:solidFill>
                  <a:srgbClr val="34494A"/>
                </a:solidFill>
                <a:latin typeface="TimesNewRomanPS-BoldMT"/>
              </a:rPr>
              <a:t>тыс.рублей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, в том числе: </a:t>
            </a:r>
          </a:p>
          <a:p>
            <a:pPr algn="l"/>
            <a:r>
              <a:rPr lang="ru-RU" sz="1400" b="0" i="0" u="none" strike="noStrike" baseline="0" dirty="0">
                <a:solidFill>
                  <a:srgbClr val="34494A"/>
                </a:solidFill>
                <a:latin typeface="NotoSansSymbols"/>
              </a:rPr>
              <a:t>❖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Налоговые и неналоговые доходы составят </a:t>
            </a:r>
            <a:r>
              <a:rPr lang="ru-RU" sz="1400" dirty="0">
                <a:solidFill>
                  <a:srgbClr val="34494A"/>
                </a:solidFill>
                <a:latin typeface="TimesNewRomanPSMT"/>
              </a:rPr>
              <a:t>134 246,8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тыс. рублей; </a:t>
            </a:r>
          </a:p>
          <a:p>
            <a:pPr algn="l"/>
            <a:r>
              <a:rPr lang="ru-RU" sz="1400" b="0" i="0" u="none" strike="noStrike" baseline="0" dirty="0">
                <a:solidFill>
                  <a:srgbClr val="34494A"/>
                </a:solidFill>
                <a:latin typeface="NotoSansSymbols"/>
              </a:rPr>
              <a:t>❖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Безвозмездные поступления составят </a:t>
            </a:r>
            <a:r>
              <a:rPr lang="ru-RU" sz="1400" dirty="0">
                <a:solidFill>
                  <a:srgbClr val="34494A"/>
                </a:solidFill>
                <a:latin typeface="TimesNewRomanPSMT"/>
              </a:rPr>
              <a:t>268 084,0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тыс. рублей.</a:t>
            </a:r>
          </a:p>
          <a:p>
            <a:pPr algn="l"/>
            <a:r>
              <a:rPr lang="ru-RU" sz="1400" b="1" i="0" u="none" strike="noStrike" baseline="0" dirty="0">
                <a:solidFill>
                  <a:srgbClr val="34494A"/>
                </a:solidFill>
                <a:latin typeface="Georgia-Bold"/>
              </a:rPr>
              <a:t>3. </a:t>
            </a:r>
            <a:r>
              <a:rPr lang="ru-RU" sz="1400" b="1" i="0" u="none" strike="noStrike" baseline="0" dirty="0">
                <a:solidFill>
                  <a:srgbClr val="34494A"/>
                </a:solidFill>
                <a:latin typeface="TimesNewRomanPS-BoldMT"/>
              </a:rPr>
              <a:t>В 2027 году в сумме </a:t>
            </a:r>
            <a:r>
              <a:rPr lang="ru-RU" sz="1400" b="1" dirty="0">
                <a:solidFill>
                  <a:srgbClr val="34494A"/>
                </a:solidFill>
                <a:latin typeface="TimesNewRomanPS-BoldMT"/>
              </a:rPr>
              <a:t>466 941,8</a:t>
            </a:r>
            <a:r>
              <a:rPr lang="ru-RU" sz="1400" b="1" i="0" u="none" strike="noStrike" baseline="0" dirty="0">
                <a:solidFill>
                  <a:srgbClr val="34494A"/>
                </a:solidFill>
                <a:latin typeface="TimesNewRomanPS-BoldMT"/>
              </a:rPr>
              <a:t> </a:t>
            </a:r>
            <a:r>
              <a:rPr lang="ru-RU" sz="1400" b="1" i="0" u="none" strike="noStrike" baseline="0" dirty="0" err="1">
                <a:solidFill>
                  <a:srgbClr val="34494A"/>
                </a:solidFill>
                <a:latin typeface="TimesNewRomanPS-BoldMT"/>
              </a:rPr>
              <a:t>тыс.рублей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, в том числе:</a:t>
            </a:r>
          </a:p>
          <a:p>
            <a:pPr algn="l"/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NotoSansSymbols"/>
              </a:rPr>
              <a:t>❖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Налоговые и неналоговые доходы составят </a:t>
            </a:r>
            <a:r>
              <a:rPr lang="ru-RU" sz="1400" dirty="0">
                <a:solidFill>
                  <a:srgbClr val="34494A"/>
                </a:solidFill>
                <a:latin typeface="TimesNewRomanPSMT"/>
              </a:rPr>
              <a:t>139 135,1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тыс. рублей; </a:t>
            </a:r>
          </a:p>
          <a:p>
            <a:pPr algn="l"/>
            <a:r>
              <a:rPr lang="ru-RU" sz="1400" b="0" i="0" u="none" strike="noStrike" baseline="0" dirty="0">
                <a:solidFill>
                  <a:srgbClr val="34494A"/>
                </a:solidFill>
                <a:latin typeface="NotoSansSymbols"/>
              </a:rPr>
              <a:t>❖ 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Безвозмездные поступления составят </a:t>
            </a:r>
            <a:r>
              <a:rPr lang="ru-RU" sz="1400" dirty="0">
                <a:solidFill>
                  <a:srgbClr val="34494A"/>
                </a:solidFill>
                <a:latin typeface="TimesNewRomanPSMT"/>
              </a:rPr>
              <a:t>327 806,7</a:t>
            </a:r>
            <a:r>
              <a:rPr lang="ru-RU" sz="1400" b="0" i="0" u="none" strike="noStrike" baseline="0" dirty="0">
                <a:solidFill>
                  <a:srgbClr val="34494A"/>
                </a:solidFill>
                <a:latin typeface="TimesNewRomanPSMT"/>
              </a:rPr>
              <a:t> тыс. рублей.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91508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51384" y="116632"/>
            <a:ext cx="8712968" cy="72008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муниципального района» Ульяновский район»,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gray">
          <a:xfrm>
            <a:off x="335360" y="6165304"/>
            <a:ext cx="11521280" cy="303498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81000" tIns="81000" rIns="108000" bIns="54000"/>
          <a:lstStyle/>
          <a:p>
            <a:pPr marL="142875" indent="-142875">
              <a:lnSpc>
                <a:spcPct val="95000"/>
              </a:lnSpc>
              <a:spcAft>
                <a:spcPts val="6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sz="1350" noProof="1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3" name="Диаграмма 12" title="НДФЛ"/>
          <p:cNvGraphicFramePr/>
          <p:nvPr>
            <p:extLst>
              <p:ext uri="{D42A27DB-BD31-4B8C-83A1-F6EECF244321}">
                <p14:modId xmlns:p14="http://schemas.microsoft.com/office/powerpoint/2010/main" val="2298047276"/>
              </p:ext>
            </p:extLst>
          </p:nvPr>
        </p:nvGraphicFramePr>
        <p:xfrm>
          <a:off x="2752530" y="404664"/>
          <a:ext cx="6007765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90535"/>
              </p:ext>
            </p:extLst>
          </p:nvPr>
        </p:nvGraphicFramePr>
        <p:xfrm>
          <a:off x="263352" y="1340768"/>
          <a:ext cx="3024336" cy="180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</a:p>
                  </a:txBody>
                  <a:tcPr marL="68580" marR="68580" marT="34290" marB="34290">
                    <a:solidFill>
                      <a:srgbClr val="0E7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– 96 652,9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91 058,3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96 506,8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– 99 529,7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endParaRPr lang="ru-RU" sz="1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668165"/>
              </p:ext>
            </p:extLst>
          </p:nvPr>
        </p:nvGraphicFramePr>
        <p:xfrm>
          <a:off x="671804" y="3645022"/>
          <a:ext cx="2160240" cy="18001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003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19 835,2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 20 597,0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 21 157,6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 – 22 731,0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171049"/>
              </p:ext>
            </p:extLst>
          </p:nvPr>
        </p:nvGraphicFramePr>
        <p:xfrm>
          <a:off x="4301412" y="4509118"/>
          <a:ext cx="2160240" cy="1935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68580" marR="68580"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787,3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560,6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 612,5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– 643,0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693061"/>
              </p:ext>
            </p:extLst>
          </p:nvPr>
        </p:nvGraphicFramePr>
        <p:xfrm>
          <a:off x="7763068" y="3997594"/>
          <a:ext cx="2341985" cy="1905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41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49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 marL="68580" marR="68580" marT="34290" marB="3429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04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4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460,0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04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 год –  460,0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049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 год – 460,0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049"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085494"/>
              </p:ext>
            </p:extLst>
          </p:nvPr>
        </p:nvGraphicFramePr>
        <p:xfrm>
          <a:off x="7763069" y="1556796"/>
          <a:ext cx="2341984" cy="19582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41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3708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03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6 939,6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834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6 612,3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0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 год –  6 749,9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23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 год – 6 976,6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403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08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79376" y="116632"/>
            <a:ext cx="8832575" cy="648072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неналоговых доходов бюджета муниципального района «Ульяновский район», </a:t>
            </a:r>
            <a:r>
              <a:rPr 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59954826"/>
              </p:ext>
            </p:extLst>
          </p:nvPr>
        </p:nvGraphicFramePr>
        <p:xfrm>
          <a:off x="3287688" y="764704"/>
          <a:ext cx="56166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47462"/>
              </p:ext>
            </p:extLst>
          </p:nvPr>
        </p:nvGraphicFramePr>
        <p:xfrm>
          <a:off x="407368" y="836711"/>
          <a:ext cx="3384376" cy="26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14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использования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</a:p>
                  </a:txBody>
                  <a:tcPr marL="68580" marR="68580" marT="34290" marB="34290">
                    <a:solidFill>
                      <a:srgbClr val="0E7D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66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 3 978,6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6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 4 100,0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6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 4 100,0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6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–  4 100,0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66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05209"/>
              </p:ext>
            </p:extLst>
          </p:nvPr>
        </p:nvGraphicFramePr>
        <p:xfrm>
          <a:off x="335360" y="3645024"/>
          <a:ext cx="3384376" cy="26642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7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пользование природными ресурсами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28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  0,2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28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 1,0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28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 1,0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28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–  1,0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281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506891"/>
              </p:ext>
            </p:extLst>
          </p:nvPr>
        </p:nvGraphicFramePr>
        <p:xfrm>
          <a:off x="4295800" y="4221088"/>
          <a:ext cx="3384376" cy="22101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продажи материальных и нематериальных ресурсов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66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 7 180,2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6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 5 000,0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36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 700,0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36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–  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366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373396"/>
              </p:ext>
            </p:extLst>
          </p:nvPr>
        </p:nvGraphicFramePr>
        <p:xfrm>
          <a:off x="8616280" y="3717032"/>
          <a:ext cx="2826313" cy="27670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2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730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оказания </a:t>
                      </a:r>
                    </a:p>
                    <a:p>
                      <a:pPr algn="ctr"/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платных услуг</a:t>
                      </a:r>
                    </a:p>
                    <a:p>
                      <a:pPr algn="ctr"/>
                      <a:r>
                        <a:rPr lang="ru-RU" sz="1600" b="1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компенсаций затрат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39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 2 810,0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39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  3 203,5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39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–   3 223,5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39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 год –  3 223,5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399">
                <a:tc>
                  <a:txBody>
                    <a:bodyPr/>
                    <a:lstStyle/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10722"/>
              </p:ext>
            </p:extLst>
          </p:nvPr>
        </p:nvGraphicFramePr>
        <p:xfrm>
          <a:off x="8832304" y="1052734"/>
          <a:ext cx="3096344" cy="233438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9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Пени, штрафы, 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</a:t>
                      </a:r>
                    </a:p>
                  </a:txBody>
                  <a:tcPr marL="68580" marR="68580" marT="34290" marB="34290">
                    <a:solidFill>
                      <a:srgbClr val="CC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8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–   981,1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–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680,8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 год –  735,5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2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 год –  770,3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28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80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F6F2463-089B-6F45-18A7-B62D72310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4894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240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CED83A-B95E-0193-2B5D-F1B9617BB68F}"/>
              </a:ext>
            </a:extLst>
          </p:cNvPr>
          <p:cNvSpPr txBox="1"/>
          <p:nvPr/>
        </p:nvSpPr>
        <p:spPr>
          <a:xfrm>
            <a:off x="1614196" y="0"/>
            <a:ext cx="7249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МУНИЦИПАЛЬНОГО РАЙОНА «УЛЬЯНОВСКИ РАЙОН» НА 2025 ГОД И ПЛАНОВЫЙ ПЕРИОД 2026 И 2027 ГОДОВ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97C12727-EED1-E5EE-21A0-CCF3F3FE7F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950752"/>
              </p:ext>
            </p:extLst>
          </p:nvPr>
        </p:nvGraphicFramePr>
        <p:xfrm>
          <a:off x="205274" y="1464906"/>
          <a:ext cx="9954726" cy="467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228997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966</TotalTime>
  <Words>2355</Words>
  <Application>Microsoft Office PowerPoint</Application>
  <PresentationFormat>Широкоэкранный</PresentationFormat>
  <Paragraphs>350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Calibri</vt:lpstr>
      <vt:lpstr>Georgia-Bold</vt:lpstr>
      <vt:lpstr>NotoSansSymbols</vt:lpstr>
      <vt:lpstr>Times New Roman</vt:lpstr>
      <vt:lpstr>TimesNewRomanPS-BoldMT</vt:lpstr>
      <vt:lpstr>TimesNewRomanPSMT</vt:lpstr>
      <vt:lpstr>Trebuchet MS</vt:lpstr>
      <vt:lpstr>Wingdings</vt:lpstr>
      <vt:lpstr>Wingdings 3</vt:lpstr>
      <vt:lpstr>Аспект</vt:lpstr>
      <vt:lpstr>АДМИНИСТРАЦИЯ   МУНИЦИПАЛЬНОГО РАЙОНА «УЛЬЯНОВСКИЙ РАЙОН» </vt:lpstr>
      <vt:lpstr>Презентация PowerPoint</vt:lpstr>
      <vt:lpstr>Консолидированный бюджет Ульяновского района включает в себя:</vt:lpstr>
      <vt:lpstr>Основные характеристики бюджета муниципального района «Ульяновский район» на 2025 год и плановый период 2026 и 2027 годов</vt:lpstr>
      <vt:lpstr>СТРУКТУРА ДОХОДНОЙ ЧАСТИ БЮДЖЕТА МУНИЦИПАЛЬНОГО РАЙОНА  «УЛЬЯНОВСКИЙ РАЙОН» НА 2025-2027 ГОДЫ </vt:lpstr>
      <vt:lpstr>Структура налоговых доходов бюджета муниципального района» Ульяновский район», тыс. рублей</vt:lpstr>
      <vt:lpstr>Структура неналоговых доходов бюджета муниципального района «Ульяновский район», тыс.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LENOVO04</cp:lastModifiedBy>
  <cp:revision>136</cp:revision>
  <dcterms:created xsi:type="dcterms:W3CDTF">2024-01-24T07:54:21Z</dcterms:created>
  <dcterms:modified xsi:type="dcterms:W3CDTF">2025-05-14T12:46:46Z</dcterms:modified>
</cp:coreProperties>
</file>